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Inter"/>
      <p:regular r:id="rId15"/>
      <p:bold r:id="rId16"/>
      <p:italic r:id="rId17"/>
      <p:boldItalic r:id="rId18"/>
    </p:embeddedFont>
    <p:embeddedFont>
      <p:font typeface="Petron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iTe8AwaLlFk11nmGsoVA3MrCAJ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etrona-bold.fntdata"/><Relationship Id="rId11" Type="http://schemas.openxmlformats.org/officeDocument/2006/relationships/slide" Target="slides/slide7.xml"/><Relationship Id="rId22" Type="http://schemas.openxmlformats.org/officeDocument/2006/relationships/font" Target="fonts/Petrona-boldItalic.fntdata"/><Relationship Id="rId10" Type="http://schemas.openxmlformats.org/officeDocument/2006/relationships/slide" Target="slides/slide6.xml"/><Relationship Id="rId21" Type="http://schemas.openxmlformats.org/officeDocument/2006/relationships/font" Target="fonts/Petrona-italic.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Inter-regular.fntdata"/><Relationship Id="rId14" Type="http://schemas.openxmlformats.org/officeDocument/2006/relationships/slide" Target="slides/slide10.xml"/><Relationship Id="rId17" Type="http://schemas.openxmlformats.org/officeDocument/2006/relationships/font" Target="fonts/Inter-italic.fntdata"/><Relationship Id="rId16" Type="http://schemas.openxmlformats.org/officeDocument/2006/relationships/font" Target="fonts/Inter-bold.fntdata"/><Relationship Id="rId5" Type="http://schemas.openxmlformats.org/officeDocument/2006/relationships/slide" Target="slides/slide1.xml"/><Relationship Id="rId19" Type="http://schemas.openxmlformats.org/officeDocument/2006/relationships/font" Target="fonts/Petrona-regular.fntdata"/><Relationship Id="rId6" Type="http://schemas.openxmlformats.org/officeDocument/2006/relationships/slide" Target="slides/slide2.xml"/><Relationship Id="rId18" Type="http://schemas.openxmlformats.org/officeDocument/2006/relationships/font" Target="fonts/Inter-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7" name="Google Shape;177;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 name="Google Shape;20;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 name="Google Shape;21;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 name="Google Shape;34;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 name="Google Shape;35;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 name="Google Shape;56;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7" name="Google Shape;57;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 name="Google Shape;75;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6" name="Google Shape;76;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2" name="Google Shape;102;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4" name="Google Shape;124;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3" name="Google Shape;143;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3" name="Google Shape;163;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9.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21.png"/><Relationship Id="rId8"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 name="Shape 11"/>
        <p:cNvGrpSpPr/>
        <p:nvPr/>
      </p:nvGrpSpPr>
      <p:grpSpPr>
        <a:xfrm>
          <a:off x="0" y="0"/>
          <a:ext cx="0" cy="0"/>
          <a:chOff x="0" y="0"/>
          <a:chExt cx="0" cy="0"/>
        </a:xfrm>
      </p:grpSpPr>
      <p:pic>
        <p:nvPicPr>
          <p:cNvPr descr="preencoded.png" id="12" name="Google Shape;12;p1"/>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3" name="Google Shape;13;p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 name="Google Shape;14;p1"/>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15" name="Google Shape;15;p1"/>
          <p:cNvPicPr preferRelativeResize="0"/>
          <p:nvPr/>
        </p:nvPicPr>
        <p:blipFill rotWithShape="1">
          <a:blip r:embed="rId5">
            <a:alphaModFix/>
          </a:blip>
          <a:srcRect b="0" l="0" r="0" t="0"/>
          <a:stretch/>
        </p:blipFill>
        <p:spPr>
          <a:xfrm>
            <a:off x="283488" y="2731175"/>
            <a:ext cx="4919305" cy="2767132"/>
          </a:xfrm>
          <a:prstGeom prst="rect">
            <a:avLst/>
          </a:prstGeom>
          <a:noFill/>
          <a:ln>
            <a:noFill/>
          </a:ln>
        </p:spPr>
      </p:pic>
      <p:sp>
        <p:nvSpPr>
          <p:cNvPr id="16" name="Google Shape;16;p1"/>
          <p:cNvSpPr/>
          <p:nvPr/>
        </p:nvSpPr>
        <p:spPr>
          <a:xfrm>
            <a:off x="6280190" y="853843"/>
            <a:ext cx="7556421" cy="3081099"/>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000000"/>
              </a:buClr>
              <a:buSzPts val="6469"/>
              <a:buFont typeface="Petrona"/>
              <a:buNone/>
            </a:pPr>
            <a:r>
              <a:rPr b="1" i="0" lang="en-US" sz="6469" u="none" cap="none" strike="noStrike">
                <a:solidFill>
                  <a:srgbClr val="000000"/>
                </a:solidFill>
                <a:latin typeface="Petrona"/>
                <a:ea typeface="Petrona"/>
                <a:cs typeface="Petrona"/>
                <a:sym typeface="Petrona"/>
              </a:rPr>
              <a:t>Introduction to Windows Operating System Security</a:t>
            </a:r>
            <a:endParaRPr b="0" i="0" sz="6469" u="none" cap="none" strike="noStrike">
              <a:solidFill>
                <a:schemeClr val="dk1"/>
              </a:solidFill>
              <a:latin typeface="Calibri"/>
              <a:ea typeface="Calibri"/>
              <a:cs typeface="Calibri"/>
              <a:sym typeface="Calibri"/>
            </a:endParaRPr>
          </a:p>
        </p:txBody>
      </p:sp>
      <p:sp>
        <p:nvSpPr>
          <p:cNvPr id="17" name="Google Shape;17;p1"/>
          <p:cNvSpPr/>
          <p:nvPr/>
        </p:nvSpPr>
        <p:spPr>
          <a:xfrm>
            <a:off x="6280190" y="4773573"/>
            <a:ext cx="7556421" cy="1451610"/>
          </a:xfrm>
          <a:prstGeom prst="rect">
            <a:avLst/>
          </a:prstGeom>
          <a:noFill/>
          <a:ln>
            <a:noFill/>
          </a:ln>
        </p:spPr>
        <p:txBody>
          <a:bodyPr anchorCtr="0" anchor="t" bIns="45700" lIns="91425" spcFirstLastPara="1" rIns="91425" wrap="square" tIns="45700">
            <a:noAutofit/>
          </a:bodyPr>
          <a:lstStyle/>
          <a:p>
            <a:pPr indent="0" lvl="0" marL="0" marR="0" rtl="0" algn="just">
              <a:lnSpc>
                <a:spcPct val="119083"/>
              </a:lnSpc>
              <a:spcBef>
                <a:spcPts val="0"/>
              </a:spcBef>
              <a:spcAft>
                <a:spcPts val="0"/>
              </a:spcAft>
              <a:buClr>
                <a:srgbClr val="272525"/>
              </a:buClr>
              <a:buSzPts val="2400"/>
              <a:buFont typeface="Inter"/>
              <a:buNone/>
            </a:pPr>
            <a:r>
              <a:rPr b="0" i="0" lang="en-US" sz="2400" u="none" cap="none" strike="noStrike">
                <a:solidFill>
                  <a:srgbClr val="272525"/>
                </a:solidFill>
                <a:latin typeface="Inter"/>
                <a:ea typeface="Inter"/>
                <a:cs typeface="Inter"/>
                <a:sym typeface="Inter"/>
              </a:rPr>
              <a:t> The Windows operating system is designed with robust security features to protect users, data, and the overall system. This unit will provide an overview of the key security components that make Windows a secure and reliable platform.</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preencoded.png" id="179" name="Google Shape;179;p10"/>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80" name="Google Shape;180;p1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1" name="Google Shape;181;p10"/>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pic>
        <p:nvPicPr>
          <p:cNvPr descr="preencoded.png" id="182" name="Google Shape;182;p10"/>
          <p:cNvPicPr preferRelativeResize="0"/>
          <p:nvPr/>
        </p:nvPicPr>
        <p:blipFill rotWithShape="1">
          <a:blip r:embed="rId5">
            <a:alphaModFix/>
          </a:blip>
          <a:srcRect b="0" l="0" r="0" t="0"/>
          <a:stretch/>
        </p:blipFill>
        <p:spPr>
          <a:xfrm>
            <a:off x="9397246" y="2869763"/>
            <a:ext cx="4979908" cy="2489954"/>
          </a:xfrm>
          <a:prstGeom prst="rect">
            <a:avLst/>
          </a:prstGeom>
          <a:noFill/>
          <a:ln>
            <a:noFill/>
          </a:ln>
        </p:spPr>
      </p:pic>
      <p:sp>
        <p:nvSpPr>
          <p:cNvPr id="183" name="Google Shape;183;p10"/>
          <p:cNvSpPr/>
          <p:nvPr/>
        </p:nvSpPr>
        <p:spPr>
          <a:xfrm>
            <a:off x="709136" y="885825"/>
            <a:ext cx="7725728" cy="1994178"/>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4188"/>
              <a:buFont typeface="Petrona"/>
              <a:buNone/>
            </a:pPr>
            <a:r>
              <a:rPr b="1" lang="en-US" sz="4188">
                <a:solidFill>
                  <a:srgbClr val="000000"/>
                </a:solidFill>
                <a:latin typeface="Petrona"/>
                <a:ea typeface="Petrona"/>
                <a:cs typeface="Petrona"/>
                <a:sym typeface="Petrona"/>
              </a:rPr>
              <a:t>Securing Remote Access and Virtual Private Networks (VPNs)</a:t>
            </a:r>
            <a:endParaRPr sz="4188">
              <a:solidFill>
                <a:schemeClr val="dk1"/>
              </a:solidFill>
              <a:latin typeface="Calibri"/>
              <a:ea typeface="Calibri"/>
              <a:cs typeface="Calibri"/>
              <a:sym typeface="Calibri"/>
            </a:endParaRPr>
          </a:p>
        </p:txBody>
      </p:sp>
      <p:sp>
        <p:nvSpPr>
          <p:cNvPr id="184" name="Google Shape;184;p10"/>
          <p:cNvSpPr/>
          <p:nvPr/>
        </p:nvSpPr>
        <p:spPr>
          <a:xfrm>
            <a:off x="709136" y="3411736"/>
            <a:ext cx="455890" cy="455890"/>
          </a:xfrm>
          <a:prstGeom prst="roundRect">
            <a:avLst>
              <a:gd fmla="val 18667"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868680" y="3480078"/>
            <a:ext cx="136684" cy="3190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513"/>
              <a:buFont typeface="Petrona"/>
              <a:buNone/>
            </a:pPr>
            <a:r>
              <a:rPr b="1" lang="en-US" sz="2513">
                <a:solidFill>
                  <a:srgbClr val="272525"/>
                </a:solidFill>
                <a:latin typeface="Petrona"/>
                <a:ea typeface="Petrona"/>
                <a:cs typeface="Petrona"/>
                <a:sym typeface="Petrona"/>
              </a:rPr>
              <a:t>1</a:t>
            </a:r>
            <a:endParaRPr sz="2513">
              <a:solidFill>
                <a:schemeClr val="dk1"/>
              </a:solidFill>
              <a:latin typeface="Calibri"/>
              <a:ea typeface="Calibri"/>
              <a:cs typeface="Calibri"/>
              <a:sym typeface="Calibri"/>
            </a:endParaRPr>
          </a:p>
        </p:txBody>
      </p:sp>
      <p:sp>
        <p:nvSpPr>
          <p:cNvPr id="186" name="Google Shape;186;p10"/>
          <p:cNvSpPr/>
          <p:nvPr/>
        </p:nvSpPr>
        <p:spPr>
          <a:xfrm>
            <a:off x="1367550" y="3411725"/>
            <a:ext cx="3037800" cy="332400"/>
          </a:xfrm>
          <a:prstGeom prst="rect">
            <a:avLst/>
          </a:prstGeom>
          <a:noFill/>
          <a:ln>
            <a:noFill/>
          </a:ln>
        </p:spPr>
        <p:txBody>
          <a:bodyPr anchorCtr="0" anchor="t" bIns="45700" lIns="91425" spcFirstLastPara="1" rIns="91425" wrap="square" tIns="45700">
            <a:noAutofit/>
          </a:bodyPr>
          <a:lstStyle/>
          <a:p>
            <a:pPr indent="0" lvl="0" marL="0" marR="0" rtl="0" algn="l">
              <a:lnSpc>
                <a:spcPct val="125023"/>
              </a:lnSpc>
              <a:spcBef>
                <a:spcPts val="0"/>
              </a:spcBef>
              <a:spcAft>
                <a:spcPts val="0"/>
              </a:spcAft>
              <a:buClr>
                <a:srgbClr val="272525"/>
              </a:buClr>
              <a:buSzPts val="2094"/>
              <a:buFont typeface="Petrona"/>
              <a:buNone/>
            </a:pPr>
            <a:r>
              <a:rPr b="1" lang="en-US" sz="2094">
                <a:solidFill>
                  <a:srgbClr val="272525"/>
                </a:solidFill>
                <a:latin typeface="Petrona"/>
                <a:ea typeface="Petrona"/>
                <a:cs typeface="Petrona"/>
                <a:sym typeface="Petrona"/>
              </a:rPr>
              <a:t>Secure Remote Access</a:t>
            </a:r>
            <a:endParaRPr sz="2094">
              <a:solidFill>
                <a:schemeClr val="dk1"/>
              </a:solidFill>
              <a:latin typeface="Calibri"/>
              <a:ea typeface="Calibri"/>
              <a:cs typeface="Calibri"/>
              <a:sym typeface="Calibri"/>
            </a:endParaRPr>
          </a:p>
        </p:txBody>
      </p:sp>
      <p:sp>
        <p:nvSpPr>
          <p:cNvPr id="187" name="Google Shape;187;p10"/>
          <p:cNvSpPr/>
          <p:nvPr/>
        </p:nvSpPr>
        <p:spPr>
          <a:xfrm>
            <a:off x="1367552" y="3865721"/>
            <a:ext cx="3103245" cy="1945243"/>
          </a:xfrm>
          <a:prstGeom prst="rect">
            <a:avLst/>
          </a:prstGeom>
          <a:noFill/>
          <a:ln>
            <a:noFill/>
          </a:ln>
        </p:spPr>
        <p:txBody>
          <a:bodyPr anchorCtr="0" anchor="t" bIns="45700" lIns="91425" spcFirstLastPara="1" rIns="91425" wrap="square" tIns="45700">
            <a:noAutofit/>
          </a:bodyPr>
          <a:lstStyle/>
          <a:p>
            <a:pPr indent="0" lvl="0" marL="0" marR="0" rtl="0" algn="l">
              <a:lnSpc>
                <a:spcPct val="160062"/>
              </a:lnSpc>
              <a:spcBef>
                <a:spcPts val="0"/>
              </a:spcBef>
              <a:spcAft>
                <a:spcPts val="0"/>
              </a:spcAft>
              <a:buClr>
                <a:srgbClr val="272525"/>
              </a:buClr>
              <a:buSzPts val="1595"/>
              <a:buFont typeface="Inter"/>
              <a:buNone/>
            </a:pPr>
            <a:r>
              <a:rPr lang="en-US" sz="1595">
                <a:solidFill>
                  <a:srgbClr val="272525"/>
                </a:solidFill>
                <a:latin typeface="Inter"/>
                <a:ea typeface="Inter"/>
                <a:cs typeface="Inter"/>
                <a:sym typeface="Inter"/>
              </a:rPr>
              <a:t>Windows provides built-in support for secure remote access, allowing users to connect to the corporate network while working remotely.</a:t>
            </a:r>
            <a:endParaRPr sz="1595">
              <a:solidFill>
                <a:schemeClr val="dk1"/>
              </a:solidFill>
              <a:latin typeface="Calibri"/>
              <a:ea typeface="Calibri"/>
              <a:cs typeface="Calibri"/>
              <a:sym typeface="Calibri"/>
            </a:endParaRPr>
          </a:p>
        </p:txBody>
      </p:sp>
      <p:sp>
        <p:nvSpPr>
          <p:cNvPr id="188" name="Google Shape;188;p10"/>
          <p:cNvSpPr/>
          <p:nvPr/>
        </p:nvSpPr>
        <p:spPr>
          <a:xfrm>
            <a:off x="4673322" y="3411736"/>
            <a:ext cx="455890" cy="455890"/>
          </a:xfrm>
          <a:prstGeom prst="roundRect">
            <a:avLst>
              <a:gd fmla="val 18667"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p:nvPr/>
        </p:nvSpPr>
        <p:spPr>
          <a:xfrm>
            <a:off x="4810720" y="3480078"/>
            <a:ext cx="180975" cy="3190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513"/>
              <a:buFont typeface="Petrona"/>
              <a:buNone/>
            </a:pPr>
            <a:r>
              <a:rPr b="1" lang="en-US" sz="2513">
                <a:solidFill>
                  <a:srgbClr val="272525"/>
                </a:solidFill>
                <a:latin typeface="Petrona"/>
                <a:ea typeface="Petrona"/>
                <a:cs typeface="Petrona"/>
                <a:sym typeface="Petrona"/>
              </a:rPr>
              <a:t>2</a:t>
            </a:r>
            <a:endParaRPr sz="2513">
              <a:solidFill>
                <a:schemeClr val="dk1"/>
              </a:solidFill>
              <a:latin typeface="Calibri"/>
              <a:ea typeface="Calibri"/>
              <a:cs typeface="Calibri"/>
              <a:sym typeface="Calibri"/>
            </a:endParaRPr>
          </a:p>
        </p:txBody>
      </p:sp>
      <p:sp>
        <p:nvSpPr>
          <p:cNvPr id="190" name="Google Shape;190;p10"/>
          <p:cNvSpPr/>
          <p:nvPr/>
        </p:nvSpPr>
        <p:spPr>
          <a:xfrm>
            <a:off x="5331738" y="3411736"/>
            <a:ext cx="2659380" cy="332423"/>
          </a:xfrm>
          <a:prstGeom prst="rect">
            <a:avLst/>
          </a:prstGeom>
          <a:noFill/>
          <a:ln>
            <a:noFill/>
          </a:ln>
        </p:spPr>
        <p:txBody>
          <a:bodyPr anchorCtr="0" anchor="t" bIns="45700" lIns="91425" spcFirstLastPara="1" rIns="91425" wrap="square" tIns="45700">
            <a:noAutofit/>
          </a:bodyPr>
          <a:lstStyle/>
          <a:p>
            <a:pPr indent="0" lvl="0" marL="0" marR="0" rtl="0" algn="l">
              <a:lnSpc>
                <a:spcPct val="125023"/>
              </a:lnSpc>
              <a:spcBef>
                <a:spcPts val="0"/>
              </a:spcBef>
              <a:spcAft>
                <a:spcPts val="0"/>
              </a:spcAft>
              <a:buClr>
                <a:srgbClr val="272525"/>
              </a:buClr>
              <a:buSzPts val="2094"/>
              <a:buFont typeface="Petrona"/>
              <a:buNone/>
            </a:pPr>
            <a:r>
              <a:rPr b="1" lang="en-US" sz="2094">
                <a:solidFill>
                  <a:srgbClr val="272525"/>
                </a:solidFill>
                <a:latin typeface="Petrona"/>
                <a:ea typeface="Petrona"/>
                <a:cs typeface="Petrona"/>
                <a:sym typeface="Petrona"/>
              </a:rPr>
              <a:t>VPN Encryption</a:t>
            </a:r>
            <a:endParaRPr sz="2094">
              <a:solidFill>
                <a:schemeClr val="dk1"/>
              </a:solidFill>
              <a:latin typeface="Calibri"/>
              <a:ea typeface="Calibri"/>
              <a:cs typeface="Calibri"/>
              <a:sym typeface="Calibri"/>
            </a:endParaRPr>
          </a:p>
        </p:txBody>
      </p:sp>
      <p:sp>
        <p:nvSpPr>
          <p:cNvPr id="191" name="Google Shape;191;p10"/>
          <p:cNvSpPr/>
          <p:nvPr/>
        </p:nvSpPr>
        <p:spPr>
          <a:xfrm>
            <a:off x="5331738" y="3865721"/>
            <a:ext cx="3103245" cy="1296829"/>
          </a:xfrm>
          <a:prstGeom prst="rect">
            <a:avLst/>
          </a:prstGeom>
          <a:noFill/>
          <a:ln>
            <a:noFill/>
          </a:ln>
        </p:spPr>
        <p:txBody>
          <a:bodyPr anchorCtr="0" anchor="t" bIns="45700" lIns="91425" spcFirstLastPara="1" rIns="91425" wrap="square" tIns="45700">
            <a:noAutofit/>
          </a:bodyPr>
          <a:lstStyle/>
          <a:p>
            <a:pPr indent="0" lvl="0" marL="0" marR="0" rtl="0" algn="l">
              <a:lnSpc>
                <a:spcPct val="160062"/>
              </a:lnSpc>
              <a:spcBef>
                <a:spcPts val="0"/>
              </a:spcBef>
              <a:spcAft>
                <a:spcPts val="0"/>
              </a:spcAft>
              <a:buClr>
                <a:srgbClr val="272525"/>
              </a:buClr>
              <a:buSzPts val="1595"/>
              <a:buFont typeface="Inter"/>
              <a:buNone/>
            </a:pPr>
            <a:r>
              <a:rPr lang="en-US" sz="1595">
                <a:solidFill>
                  <a:srgbClr val="272525"/>
                </a:solidFill>
                <a:latin typeface="Inter"/>
                <a:ea typeface="Inter"/>
                <a:cs typeface="Inter"/>
                <a:sym typeface="Inter"/>
              </a:rPr>
              <a:t>Windows supports various VPN protocols, such as PPTP, L2TP, and IKEv2, to encrypt and protect remote connections.</a:t>
            </a:r>
            <a:endParaRPr sz="1595">
              <a:solidFill>
                <a:schemeClr val="dk1"/>
              </a:solidFill>
              <a:latin typeface="Calibri"/>
              <a:ea typeface="Calibri"/>
              <a:cs typeface="Calibri"/>
              <a:sym typeface="Calibri"/>
            </a:endParaRPr>
          </a:p>
        </p:txBody>
      </p:sp>
      <p:sp>
        <p:nvSpPr>
          <p:cNvPr id="192" name="Google Shape;192;p10"/>
          <p:cNvSpPr/>
          <p:nvPr/>
        </p:nvSpPr>
        <p:spPr>
          <a:xfrm>
            <a:off x="709136" y="6241375"/>
            <a:ext cx="455890" cy="455890"/>
          </a:xfrm>
          <a:prstGeom prst="roundRect">
            <a:avLst>
              <a:gd fmla="val 18667"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
          <p:cNvSpPr/>
          <p:nvPr/>
        </p:nvSpPr>
        <p:spPr>
          <a:xfrm>
            <a:off x="846773" y="6309717"/>
            <a:ext cx="180618" cy="3190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513"/>
              <a:buFont typeface="Petrona"/>
              <a:buNone/>
            </a:pPr>
            <a:r>
              <a:rPr b="1" lang="en-US" sz="2513">
                <a:solidFill>
                  <a:srgbClr val="272525"/>
                </a:solidFill>
                <a:latin typeface="Petrona"/>
                <a:ea typeface="Petrona"/>
                <a:cs typeface="Petrona"/>
                <a:sym typeface="Petrona"/>
              </a:rPr>
              <a:t>3</a:t>
            </a:r>
            <a:endParaRPr sz="2513">
              <a:solidFill>
                <a:schemeClr val="dk1"/>
              </a:solidFill>
              <a:latin typeface="Calibri"/>
              <a:ea typeface="Calibri"/>
              <a:cs typeface="Calibri"/>
              <a:sym typeface="Calibri"/>
            </a:endParaRPr>
          </a:p>
        </p:txBody>
      </p:sp>
      <p:sp>
        <p:nvSpPr>
          <p:cNvPr id="194" name="Google Shape;194;p10"/>
          <p:cNvSpPr/>
          <p:nvPr/>
        </p:nvSpPr>
        <p:spPr>
          <a:xfrm>
            <a:off x="1367550" y="6241375"/>
            <a:ext cx="4088400" cy="332400"/>
          </a:xfrm>
          <a:prstGeom prst="rect">
            <a:avLst/>
          </a:prstGeom>
          <a:noFill/>
          <a:ln>
            <a:noFill/>
          </a:ln>
        </p:spPr>
        <p:txBody>
          <a:bodyPr anchorCtr="0" anchor="t" bIns="45700" lIns="91425" spcFirstLastPara="1" rIns="91425" wrap="square" tIns="45700">
            <a:noAutofit/>
          </a:bodyPr>
          <a:lstStyle/>
          <a:p>
            <a:pPr indent="0" lvl="0" marL="0" marR="0" rtl="0" algn="l">
              <a:lnSpc>
                <a:spcPct val="125023"/>
              </a:lnSpc>
              <a:spcBef>
                <a:spcPts val="0"/>
              </a:spcBef>
              <a:spcAft>
                <a:spcPts val="0"/>
              </a:spcAft>
              <a:buClr>
                <a:srgbClr val="272525"/>
              </a:buClr>
              <a:buSzPts val="2094"/>
              <a:buFont typeface="Petrona"/>
              <a:buNone/>
            </a:pPr>
            <a:r>
              <a:rPr b="1" lang="en-US" sz="2094">
                <a:solidFill>
                  <a:srgbClr val="272525"/>
                </a:solidFill>
                <a:latin typeface="Petrona"/>
                <a:ea typeface="Petrona"/>
                <a:cs typeface="Petrona"/>
                <a:sym typeface="Petrona"/>
              </a:rPr>
              <a:t>Multi Factor</a:t>
            </a:r>
            <a:r>
              <a:rPr b="1" lang="en-US" sz="2094">
                <a:solidFill>
                  <a:srgbClr val="272525"/>
                </a:solidFill>
                <a:latin typeface="Petrona"/>
                <a:ea typeface="Petrona"/>
                <a:cs typeface="Petrona"/>
                <a:sym typeface="Petrona"/>
              </a:rPr>
              <a:t> Authentication</a:t>
            </a:r>
            <a:endParaRPr sz="2094">
              <a:solidFill>
                <a:schemeClr val="dk1"/>
              </a:solidFill>
              <a:latin typeface="Calibri"/>
              <a:ea typeface="Calibri"/>
              <a:cs typeface="Calibri"/>
              <a:sym typeface="Calibri"/>
            </a:endParaRPr>
          </a:p>
        </p:txBody>
      </p:sp>
      <p:sp>
        <p:nvSpPr>
          <p:cNvPr id="195" name="Google Shape;195;p10"/>
          <p:cNvSpPr/>
          <p:nvPr/>
        </p:nvSpPr>
        <p:spPr>
          <a:xfrm>
            <a:off x="1367552" y="6695361"/>
            <a:ext cx="7067312" cy="648414"/>
          </a:xfrm>
          <a:prstGeom prst="rect">
            <a:avLst/>
          </a:prstGeom>
          <a:noFill/>
          <a:ln>
            <a:noFill/>
          </a:ln>
        </p:spPr>
        <p:txBody>
          <a:bodyPr anchorCtr="0" anchor="t" bIns="45700" lIns="91425" spcFirstLastPara="1" rIns="91425" wrap="square" tIns="45700">
            <a:noAutofit/>
          </a:bodyPr>
          <a:lstStyle/>
          <a:p>
            <a:pPr indent="0" lvl="0" marL="0" marR="0" rtl="0" algn="l">
              <a:lnSpc>
                <a:spcPct val="160062"/>
              </a:lnSpc>
              <a:spcBef>
                <a:spcPts val="0"/>
              </a:spcBef>
              <a:spcAft>
                <a:spcPts val="0"/>
              </a:spcAft>
              <a:buClr>
                <a:srgbClr val="272525"/>
              </a:buClr>
              <a:buSzPts val="1595"/>
              <a:buFont typeface="Inter"/>
              <a:buNone/>
            </a:pPr>
            <a:r>
              <a:rPr lang="en-US" sz="1595">
                <a:solidFill>
                  <a:srgbClr val="272525"/>
                </a:solidFill>
                <a:latin typeface="Inter"/>
                <a:ea typeface="Inter"/>
                <a:cs typeface="Inter"/>
                <a:sym typeface="Inter"/>
              </a:rPr>
              <a:t>Windows can be configured to require multifactor authentication for remote access, adding an extra layer of security.</a:t>
            </a:r>
            <a:endParaRPr sz="1595">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pic>
        <p:nvPicPr>
          <p:cNvPr descr="preencoded.png" id="23" name="Google Shape;23;p2"/>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4" name="Google Shape;24;p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93806" y="2150400"/>
            <a:ext cx="13242000" cy="7725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4688"/>
              <a:buFont typeface="Petrona"/>
              <a:buNone/>
            </a:pPr>
            <a:r>
              <a:rPr b="1" lang="en-US" sz="4688">
                <a:solidFill>
                  <a:srgbClr val="000000"/>
                </a:solidFill>
                <a:latin typeface="Petrona"/>
                <a:ea typeface="Petrona"/>
                <a:cs typeface="Petrona"/>
                <a:sym typeface="Petrona"/>
              </a:rPr>
              <a:t>Windows Security Architecture</a:t>
            </a:r>
            <a:endParaRPr sz="4688">
              <a:solidFill>
                <a:schemeClr val="dk1"/>
              </a:solidFill>
              <a:latin typeface="Calibri"/>
              <a:ea typeface="Calibri"/>
              <a:cs typeface="Calibri"/>
              <a:sym typeface="Calibri"/>
            </a:endParaRPr>
          </a:p>
        </p:txBody>
      </p:sp>
      <p:sp>
        <p:nvSpPr>
          <p:cNvPr id="26" name="Google Shape;26;p2"/>
          <p:cNvSpPr/>
          <p:nvPr/>
        </p:nvSpPr>
        <p:spPr>
          <a:xfrm>
            <a:off x="793790" y="3461623"/>
            <a:ext cx="2977039" cy="37207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2344"/>
              <a:buFont typeface="Petrona"/>
              <a:buNone/>
            </a:pPr>
            <a:r>
              <a:rPr b="1" lang="en-US" sz="2344">
                <a:solidFill>
                  <a:srgbClr val="000000"/>
                </a:solidFill>
                <a:latin typeface="Petrona"/>
                <a:ea typeface="Petrona"/>
                <a:cs typeface="Petrona"/>
                <a:sym typeface="Petrona"/>
              </a:rPr>
              <a:t>Multi-Layer Defense</a:t>
            </a:r>
            <a:endParaRPr sz="2344">
              <a:solidFill>
                <a:schemeClr val="dk1"/>
              </a:solidFill>
              <a:latin typeface="Calibri"/>
              <a:ea typeface="Calibri"/>
              <a:cs typeface="Calibri"/>
              <a:sym typeface="Calibri"/>
            </a:endParaRPr>
          </a:p>
        </p:txBody>
      </p:sp>
      <p:sp>
        <p:nvSpPr>
          <p:cNvPr id="27" name="Google Shape;27;p2"/>
          <p:cNvSpPr/>
          <p:nvPr/>
        </p:nvSpPr>
        <p:spPr>
          <a:xfrm>
            <a:off x="793790" y="4060507"/>
            <a:ext cx="3978116" cy="2114381"/>
          </a:xfrm>
          <a:prstGeom prst="rect">
            <a:avLst/>
          </a:prstGeom>
          <a:noFill/>
          <a:ln>
            <a:noFill/>
          </a:ln>
        </p:spPr>
        <p:txBody>
          <a:bodyPr anchorCtr="0" anchor="t" bIns="45700" lIns="91425" spcFirstLastPara="1" rIns="91425" wrap="square" tIns="45700">
            <a:noAutofit/>
          </a:bodyPr>
          <a:lstStyle/>
          <a:p>
            <a:pPr indent="0" lvl="0" marL="0" marR="0" rtl="0" algn="just">
              <a:lnSpc>
                <a:spcPct val="158777"/>
              </a:lnSpc>
              <a:spcBef>
                <a:spcPts val="0"/>
              </a:spcBef>
              <a:spcAft>
                <a:spcPts val="0"/>
              </a:spcAft>
              <a:buClr>
                <a:srgbClr val="272525"/>
              </a:buClr>
              <a:buSzPts val="1800"/>
              <a:buFont typeface="Inter"/>
              <a:buNone/>
            </a:pPr>
            <a:r>
              <a:rPr lang="en-US" sz="1800">
                <a:solidFill>
                  <a:srgbClr val="272525"/>
                </a:solidFill>
                <a:latin typeface="Inter"/>
                <a:ea typeface="Inter"/>
                <a:cs typeface="Inter"/>
                <a:sym typeface="Inter"/>
              </a:rPr>
              <a:t>Windows security is built on a multi-layered approach, with various components working together to provide comprehensive protection.</a:t>
            </a:r>
            <a:endParaRPr sz="1800">
              <a:solidFill>
                <a:schemeClr val="dk1"/>
              </a:solidFill>
              <a:latin typeface="Calibri"/>
              <a:ea typeface="Calibri"/>
              <a:cs typeface="Calibri"/>
              <a:sym typeface="Calibri"/>
            </a:endParaRPr>
          </a:p>
        </p:txBody>
      </p:sp>
      <p:sp>
        <p:nvSpPr>
          <p:cNvPr id="28" name="Google Shape;28;p2"/>
          <p:cNvSpPr/>
          <p:nvPr/>
        </p:nvSpPr>
        <p:spPr>
          <a:xfrm>
            <a:off x="5332928" y="3461623"/>
            <a:ext cx="2977039" cy="37207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2344"/>
              <a:buFont typeface="Petrona"/>
              <a:buNone/>
            </a:pPr>
            <a:r>
              <a:rPr b="1" lang="en-US" sz="2344">
                <a:solidFill>
                  <a:srgbClr val="000000"/>
                </a:solidFill>
                <a:latin typeface="Petrona"/>
                <a:ea typeface="Petrona"/>
                <a:cs typeface="Petrona"/>
                <a:sym typeface="Petrona"/>
              </a:rPr>
              <a:t>Integrated Security</a:t>
            </a:r>
            <a:endParaRPr sz="2344">
              <a:solidFill>
                <a:schemeClr val="dk1"/>
              </a:solidFill>
              <a:latin typeface="Calibri"/>
              <a:ea typeface="Calibri"/>
              <a:cs typeface="Calibri"/>
              <a:sym typeface="Calibri"/>
            </a:endParaRPr>
          </a:p>
        </p:txBody>
      </p:sp>
      <p:sp>
        <p:nvSpPr>
          <p:cNvPr id="29" name="Google Shape;29;p2"/>
          <p:cNvSpPr/>
          <p:nvPr/>
        </p:nvSpPr>
        <p:spPr>
          <a:xfrm>
            <a:off x="5236109" y="4114800"/>
            <a:ext cx="3978116" cy="1814513"/>
          </a:xfrm>
          <a:prstGeom prst="rect">
            <a:avLst/>
          </a:prstGeom>
          <a:noFill/>
          <a:ln>
            <a:noFill/>
          </a:ln>
        </p:spPr>
        <p:txBody>
          <a:bodyPr anchorCtr="0" anchor="t" bIns="45700" lIns="91425" spcFirstLastPara="1" rIns="91425" wrap="square" tIns="45700">
            <a:noAutofit/>
          </a:bodyPr>
          <a:lstStyle/>
          <a:p>
            <a:pPr indent="0" lvl="0" marL="0" marR="0" rtl="0" algn="just">
              <a:lnSpc>
                <a:spcPct val="158777"/>
              </a:lnSpc>
              <a:spcBef>
                <a:spcPts val="0"/>
              </a:spcBef>
              <a:spcAft>
                <a:spcPts val="0"/>
              </a:spcAft>
              <a:buClr>
                <a:srgbClr val="272525"/>
              </a:buClr>
              <a:buSzPts val="1800"/>
              <a:buFont typeface="Inter"/>
              <a:buNone/>
            </a:pPr>
            <a:r>
              <a:rPr lang="en-US" sz="1800">
                <a:solidFill>
                  <a:srgbClr val="272525"/>
                </a:solidFill>
                <a:latin typeface="Inter"/>
                <a:ea typeface="Inter"/>
                <a:cs typeface="Inter"/>
                <a:sym typeface="Inter"/>
              </a:rPr>
              <a:t>Security features are deeply integrated into the Windows operating system, providing seamless protection across the entire platform.</a:t>
            </a:r>
            <a:endParaRPr sz="1800">
              <a:solidFill>
                <a:schemeClr val="dk1"/>
              </a:solidFill>
              <a:latin typeface="Calibri"/>
              <a:ea typeface="Calibri"/>
              <a:cs typeface="Calibri"/>
              <a:sym typeface="Calibri"/>
            </a:endParaRPr>
          </a:p>
        </p:txBody>
      </p:sp>
      <p:sp>
        <p:nvSpPr>
          <p:cNvPr id="30" name="Google Shape;30;p2"/>
          <p:cNvSpPr/>
          <p:nvPr/>
        </p:nvSpPr>
        <p:spPr>
          <a:xfrm>
            <a:off x="9872067" y="3461623"/>
            <a:ext cx="2977039" cy="37207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2344"/>
              <a:buFont typeface="Petrona"/>
              <a:buNone/>
            </a:pPr>
            <a:r>
              <a:rPr b="1" lang="en-US" sz="2344">
                <a:solidFill>
                  <a:srgbClr val="000000"/>
                </a:solidFill>
                <a:latin typeface="Petrona"/>
                <a:ea typeface="Petrona"/>
                <a:cs typeface="Petrona"/>
                <a:sym typeface="Petrona"/>
              </a:rPr>
              <a:t>Continual Updates</a:t>
            </a:r>
            <a:endParaRPr sz="2344">
              <a:solidFill>
                <a:schemeClr val="dk1"/>
              </a:solidFill>
              <a:latin typeface="Calibri"/>
              <a:ea typeface="Calibri"/>
              <a:cs typeface="Calibri"/>
              <a:sym typeface="Calibri"/>
            </a:endParaRPr>
          </a:p>
        </p:txBody>
      </p:sp>
      <p:sp>
        <p:nvSpPr>
          <p:cNvPr id="31" name="Google Shape;31;p2"/>
          <p:cNvSpPr/>
          <p:nvPr/>
        </p:nvSpPr>
        <p:spPr>
          <a:xfrm>
            <a:off x="9872067" y="4060508"/>
            <a:ext cx="3978116" cy="1451610"/>
          </a:xfrm>
          <a:prstGeom prst="rect">
            <a:avLst/>
          </a:prstGeom>
          <a:noFill/>
          <a:ln>
            <a:noFill/>
          </a:ln>
        </p:spPr>
        <p:txBody>
          <a:bodyPr anchorCtr="0" anchor="t" bIns="45700" lIns="91425" spcFirstLastPara="1" rIns="91425" wrap="square" tIns="45700">
            <a:noAutofit/>
          </a:bodyPr>
          <a:lstStyle/>
          <a:p>
            <a:pPr indent="0" lvl="0" marL="0" marR="0" rtl="0" algn="just">
              <a:lnSpc>
                <a:spcPct val="158777"/>
              </a:lnSpc>
              <a:spcBef>
                <a:spcPts val="0"/>
              </a:spcBef>
              <a:spcAft>
                <a:spcPts val="0"/>
              </a:spcAft>
              <a:buClr>
                <a:srgbClr val="272525"/>
              </a:buClr>
              <a:buSzPts val="1800"/>
              <a:buFont typeface="Inter"/>
              <a:buNone/>
            </a:pPr>
            <a:r>
              <a:rPr lang="en-US" sz="1800">
                <a:solidFill>
                  <a:srgbClr val="272525"/>
                </a:solidFill>
                <a:latin typeface="Inter"/>
                <a:ea typeface="Inter"/>
                <a:cs typeface="Inter"/>
                <a:sym typeface="Inter"/>
              </a:rPr>
              <a:t>Windows is regularly updated with the latest security patches and enhancements to address evolving threats and vulnerabilities.</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descr="preencoded.png" id="37" name="Google Shape;37;p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8" name="Google Shape;38;p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9" name="Google Shape;39;p3"/>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40" name="Google Shape;40;p3"/>
          <p:cNvPicPr preferRelativeResize="0"/>
          <p:nvPr/>
        </p:nvPicPr>
        <p:blipFill rotWithShape="1">
          <a:blip r:embed="rId5">
            <a:alphaModFix/>
          </a:blip>
          <a:srcRect b="0" l="0" r="0" t="0"/>
          <a:stretch/>
        </p:blipFill>
        <p:spPr>
          <a:xfrm>
            <a:off x="263723" y="2255163"/>
            <a:ext cx="4958834" cy="3719155"/>
          </a:xfrm>
          <a:prstGeom prst="rect">
            <a:avLst/>
          </a:prstGeom>
          <a:noFill/>
          <a:ln>
            <a:noFill/>
          </a:ln>
        </p:spPr>
      </p:pic>
      <p:sp>
        <p:nvSpPr>
          <p:cNvPr id="41" name="Google Shape;41;p3"/>
          <p:cNvSpPr/>
          <p:nvPr/>
        </p:nvSpPr>
        <p:spPr>
          <a:xfrm>
            <a:off x="6224826" y="1094303"/>
            <a:ext cx="7667149" cy="1384697"/>
          </a:xfrm>
          <a:prstGeom prst="rect">
            <a:avLst/>
          </a:prstGeom>
          <a:noFill/>
          <a:ln>
            <a:noFill/>
          </a:ln>
        </p:spPr>
        <p:txBody>
          <a:bodyPr anchorCtr="0" anchor="t" bIns="45700" lIns="91425" spcFirstLastPara="1" rIns="91425" wrap="square" tIns="45700">
            <a:noAutofit/>
          </a:bodyPr>
          <a:lstStyle/>
          <a:p>
            <a:pPr indent="0" lvl="0" marL="0" marR="0" rtl="0" algn="l">
              <a:lnSpc>
                <a:spcPct val="125017"/>
              </a:lnSpc>
              <a:spcBef>
                <a:spcPts val="0"/>
              </a:spcBef>
              <a:spcAft>
                <a:spcPts val="0"/>
              </a:spcAft>
              <a:buClr>
                <a:srgbClr val="000000"/>
              </a:buClr>
              <a:buSzPts val="4361"/>
              <a:buFont typeface="Petrona"/>
              <a:buNone/>
            </a:pPr>
            <a:r>
              <a:rPr b="1" lang="en-US" sz="4361">
                <a:solidFill>
                  <a:srgbClr val="000000"/>
                </a:solidFill>
                <a:latin typeface="Petrona"/>
                <a:ea typeface="Petrona"/>
                <a:cs typeface="Petrona"/>
                <a:sym typeface="Petrona"/>
              </a:rPr>
              <a:t>Windows Defender and Windows Defender Antivirus</a:t>
            </a:r>
            <a:endParaRPr sz="4361">
              <a:solidFill>
                <a:schemeClr val="dk1"/>
              </a:solidFill>
              <a:latin typeface="Calibri"/>
              <a:ea typeface="Calibri"/>
              <a:cs typeface="Calibri"/>
              <a:sym typeface="Calibri"/>
            </a:endParaRPr>
          </a:p>
        </p:txBody>
      </p:sp>
      <p:sp>
        <p:nvSpPr>
          <p:cNvPr id="42" name="Google Shape;42;p3"/>
          <p:cNvSpPr/>
          <p:nvPr/>
        </p:nvSpPr>
        <p:spPr>
          <a:xfrm>
            <a:off x="6224826" y="3032760"/>
            <a:ext cx="474702" cy="474702"/>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6391037" y="3103959"/>
            <a:ext cx="142280" cy="33230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617"/>
              <a:buFont typeface="Petrona"/>
              <a:buNone/>
            </a:pPr>
            <a:r>
              <a:rPr b="1" lang="en-US" sz="2617">
                <a:solidFill>
                  <a:srgbClr val="272525"/>
                </a:solidFill>
                <a:latin typeface="Petrona"/>
                <a:ea typeface="Petrona"/>
                <a:cs typeface="Petrona"/>
                <a:sym typeface="Petrona"/>
              </a:rPr>
              <a:t>1</a:t>
            </a:r>
            <a:endParaRPr sz="2617">
              <a:solidFill>
                <a:schemeClr val="dk1"/>
              </a:solidFill>
              <a:latin typeface="Calibri"/>
              <a:ea typeface="Calibri"/>
              <a:cs typeface="Calibri"/>
              <a:sym typeface="Calibri"/>
            </a:endParaRPr>
          </a:p>
        </p:txBody>
      </p:sp>
      <p:sp>
        <p:nvSpPr>
          <p:cNvPr id="44" name="Google Shape;44;p3"/>
          <p:cNvSpPr/>
          <p:nvPr/>
        </p:nvSpPr>
        <p:spPr>
          <a:xfrm>
            <a:off x="6910499" y="3032750"/>
            <a:ext cx="3042300" cy="3462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272525"/>
              </a:buClr>
              <a:buSzPts val="2181"/>
              <a:buFont typeface="Petrona"/>
              <a:buNone/>
            </a:pPr>
            <a:r>
              <a:rPr b="1" lang="en-US" sz="2181">
                <a:solidFill>
                  <a:srgbClr val="272525"/>
                </a:solidFill>
                <a:latin typeface="Petrona"/>
                <a:ea typeface="Petrona"/>
                <a:cs typeface="Petrona"/>
                <a:sym typeface="Petrona"/>
              </a:rPr>
              <a:t>Real-Time Protection</a:t>
            </a:r>
            <a:endParaRPr sz="2181">
              <a:solidFill>
                <a:schemeClr val="dk1"/>
              </a:solidFill>
              <a:latin typeface="Calibri"/>
              <a:ea typeface="Calibri"/>
              <a:cs typeface="Calibri"/>
              <a:sym typeface="Calibri"/>
            </a:endParaRPr>
          </a:p>
        </p:txBody>
      </p:sp>
      <p:sp>
        <p:nvSpPr>
          <p:cNvPr id="45" name="Google Shape;45;p3"/>
          <p:cNvSpPr/>
          <p:nvPr/>
        </p:nvSpPr>
        <p:spPr>
          <a:xfrm>
            <a:off x="6910507" y="3505438"/>
            <a:ext cx="3042404" cy="1350169"/>
          </a:xfrm>
          <a:prstGeom prst="rect">
            <a:avLst/>
          </a:prstGeom>
          <a:noFill/>
          <a:ln>
            <a:noFill/>
          </a:ln>
        </p:spPr>
        <p:txBody>
          <a:bodyPr anchorCtr="0" anchor="t" bIns="45700" lIns="91425" spcFirstLastPara="1" rIns="91425" wrap="square" tIns="45700">
            <a:noAutofit/>
          </a:bodyPr>
          <a:lstStyle/>
          <a:p>
            <a:pPr indent="0" lvl="0" marL="0" marR="0" rtl="0" algn="l">
              <a:lnSpc>
                <a:spcPct val="160024"/>
              </a:lnSpc>
              <a:spcBef>
                <a:spcPts val="0"/>
              </a:spcBef>
              <a:spcAft>
                <a:spcPts val="0"/>
              </a:spcAft>
              <a:buClr>
                <a:srgbClr val="272525"/>
              </a:buClr>
              <a:buSzPts val="1661"/>
              <a:buFont typeface="Inter"/>
              <a:buNone/>
            </a:pPr>
            <a:r>
              <a:rPr lang="en-US" sz="1661">
                <a:solidFill>
                  <a:srgbClr val="272525"/>
                </a:solidFill>
                <a:latin typeface="Inter"/>
                <a:ea typeface="Inter"/>
                <a:cs typeface="Inter"/>
                <a:sym typeface="Inter"/>
              </a:rPr>
              <a:t>Windows Defender Antivirus provides real-time protection against viruses, malware, and other cyber threats.</a:t>
            </a:r>
            <a:endParaRPr sz="1661">
              <a:solidFill>
                <a:schemeClr val="dk1"/>
              </a:solidFill>
              <a:latin typeface="Calibri"/>
              <a:ea typeface="Calibri"/>
              <a:cs typeface="Calibri"/>
              <a:sym typeface="Calibri"/>
            </a:endParaRPr>
          </a:p>
        </p:txBody>
      </p:sp>
      <p:sp>
        <p:nvSpPr>
          <p:cNvPr id="46" name="Google Shape;46;p3"/>
          <p:cNvSpPr/>
          <p:nvPr/>
        </p:nvSpPr>
        <p:spPr>
          <a:xfrm>
            <a:off x="10163889" y="3032760"/>
            <a:ext cx="474702" cy="474702"/>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0307003" y="3103959"/>
            <a:ext cx="188476" cy="33230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617"/>
              <a:buFont typeface="Petrona"/>
              <a:buNone/>
            </a:pPr>
            <a:r>
              <a:rPr b="1" lang="en-US" sz="2617">
                <a:solidFill>
                  <a:srgbClr val="272525"/>
                </a:solidFill>
                <a:latin typeface="Petrona"/>
                <a:ea typeface="Petrona"/>
                <a:cs typeface="Petrona"/>
                <a:sym typeface="Petrona"/>
              </a:rPr>
              <a:t>2</a:t>
            </a:r>
            <a:endParaRPr sz="2617">
              <a:solidFill>
                <a:schemeClr val="dk1"/>
              </a:solidFill>
              <a:latin typeface="Calibri"/>
              <a:ea typeface="Calibri"/>
              <a:cs typeface="Calibri"/>
              <a:sym typeface="Calibri"/>
            </a:endParaRPr>
          </a:p>
        </p:txBody>
      </p:sp>
      <p:sp>
        <p:nvSpPr>
          <p:cNvPr id="48" name="Google Shape;48;p3"/>
          <p:cNvSpPr/>
          <p:nvPr/>
        </p:nvSpPr>
        <p:spPr>
          <a:xfrm>
            <a:off x="10849570" y="3032760"/>
            <a:ext cx="3042404" cy="692229"/>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272525"/>
              </a:buClr>
              <a:buSzPts val="2181"/>
              <a:buFont typeface="Petrona"/>
              <a:buNone/>
            </a:pPr>
            <a:r>
              <a:rPr b="1" lang="en-US" sz="2181">
                <a:solidFill>
                  <a:srgbClr val="272525"/>
                </a:solidFill>
                <a:latin typeface="Petrona"/>
                <a:ea typeface="Petrona"/>
                <a:cs typeface="Petrona"/>
                <a:sym typeface="Petrona"/>
              </a:rPr>
              <a:t>Cloud-Based Intelligence</a:t>
            </a:r>
            <a:endParaRPr sz="2181">
              <a:solidFill>
                <a:schemeClr val="dk1"/>
              </a:solidFill>
              <a:latin typeface="Calibri"/>
              <a:ea typeface="Calibri"/>
              <a:cs typeface="Calibri"/>
              <a:sym typeface="Calibri"/>
            </a:endParaRPr>
          </a:p>
        </p:txBody>
      </p:sp>
      <p:sp>
        <p:nvSpPr>
          <p:cNvPr id="49" name="Google Shape;49;p3"/>
          <p:cNvSpPr/>
          <p:nvPr/>
        </p:nvSpPr>
        <p:spPr>
          <a:xfrm>
            <a:off x="10849570" y="3851553"/>
            <a:ext cx="3042404" cy="1687711"/>
          </a:xfrm>
          <a:prstGeom prst="rect">
            <a:avLst/>
          </a:prstGeom>
          <a:noFill/>
          <a:ln>
            <a:noFill/>
          </a:ln>
        </p:spPr>
        <p:txBody>
          <a:bodyPr anchorCtr="0" anchor="t" bIns="45700" lIns="91425" spcFirstLastPara="1" rIns="91425" wrap="square" tIns="45700">
            <a:noAutofit/>
          </a:bodyPr>
          <a:lstStyle/>
          <a:p>
            <a:pPr indent="0" lvl="0" marL="0" marR="0" rtl="0" algn="l">
              <a:lnSpc>
                <a:spcPct val="160024"/>
              </a:lnSpc>
              <a:spcBef>
                <a:spcPts val="0"/>
              </a:spcBef>
              <a:spcAft>
                <a:spcPts val="0"/>
              </a:spcAft>
              <a:buClr>
                <a:srgbClr val="272525"/>
              </a:buClr>
              <a:buSzPts val="1661"/>
              <a:buFont typeface="Inter"/>
              <a:buNone/>
            </a:pPr>
            <a:r>
              <a:rPr lang="en-US" sz="1661">
                <a:solidFill>
                  <a:srgbClr val="272525"/>
                </a:solidFill>
                <a:latin typeface="Inter"/>
                <a:ea typeface="Inter"/>
                <a:cs typeface="Inter"/>
                <a:sym typeface="Inter"/>
              </a:rPr>
              <a:t>Windows Defender leverages cloud-based threat intelligence to quickly identify and respond to emerging threats.</a:t>
            </a:r>
            <a:endParaRPr sz="1661">
              <a:solidFill>
                <a:schemeClr val="dk1"/>
              </a:solidFill>
              <a:latin typeface="Calibri"/>
              <a:ea typeface="Calibri"/>
              <a:cs typeface="Calibri"/>
              <a:sym typeface="Calibri"/>
            </a:endParaRPr>
          </a:p>
        </p:txBody>
      </p:sp>
      <p:sp>
        <p:nvSpPr>
          <p:cNvPr id="50" name="Google Shape;50;p3"/>
          <p:cNvSpPr/>
          <p:nvPr/>
        </p:nvSpPr>
        <p:spPr>
          <a:xfrm>
            <a:off x="6224826" y="5987534"/>
            <a:ext cx="474702" cy="474702"/>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368058" y="6058733"/>
            <a:ext cx="188119" cy="33230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617"/>
              <a:buFont typeface="Petrona"/>
              <a:buNone/>
            </a:pPr>
            <a:r>
              <a:rPr b="1" lang="en-US" sz="2617">
                <a:solidFill>
                  <a:srgbClr val="272525"/>
                </a:solidFill>
                <a:latin typeface="Petrona"/>
                <a:ea typeface="Petrona"/>
                <a:cs typeface="Petrona"/>
                <a:sym typeface="Petrona"/>
              </a:rPr>
              <a:t>3</a:t>
            </a:r>
            <a:endParaRPr sz="2617">
              <a:solidFill>
                <a:schemeClr val="dk1"/>
              </a:solidFill>
              <a:latin typeface="Calibri"/>
              <a:ea typeface="Calibri"/>
              <a:cs typeface="Calibri"/>
              <a:sym typeface="Calibri"/>
            </a:endParaRPr>
          </a:p>
        </p:txBody>
      </p:sp>
      <p:sp>
        <p:nvSpPr>
          <p:cNvPr id="52" name="Google Shape;52;p3"/>
          <p:cNvSpPr/>
          <p:nvPr/>
        </p:nvSpPr>
        <p:spPr>
          <a:xfrm>
            <a:off x="6910507" y="5987534"/>
            <a:ext cx="2769394" cy="346115"/>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272525"/>
              </a:buClr>
              <a:buSzPts val="2181"/>
              <a:buFont typeface="Petrona"/>
              <a:buNone/>
            </a:pPr>
            <a:r>
              <a:rPr b="1" lang="en-US" sz="2181">
                <a:solidFill>
                  <a:srgbClr val="272525"/>
                </a:solidFill>
                <a:latin typeface="Petrona"/>
                <a:ea typeface="Petrona"/>
                <a:cs typeface="Petrona"/>
                <a:sym typeface="Petrona"/>
              </a:rPr>
              <a:t>Automatic Updates</a:t>
            </a:r>
            <a:endParaRPr sz="2181">
              <a:solidFill>
                <a:schemeClr val="dk1"/>
              </a:solidFill>
              <a:latin typeface="Calibri"/>
              <a:ea typeface="Calibri"/>
              <a:cs typeface="Calibri"/>
              <a:sym typeface="Calibri"/>
            </a:endParaRPr>
          </a:p>
        </p:txBody>
      </p:sp>
      <p:sp>
        <p:nvSpPr>
          <p:cNvPr id="53" name="Google Shape;53;p3"/>
          <p:cNvSpPr/>
          <p:nvPr/>
        </p:nvSpPr>
        <p:spPr>
          <a:xfrm>
            <a:off x="6910507" y="6460212"/>
            <a:ext cx="6981468" cy="675084"/>
          </a:xfrm>
          <a:prstGeom prst="rect">
            <a:avLst/>
          </a:prstGeom>
          <a:noFill/>
          <a:ln>
            <a:noFill/>
          </a:ln>
        </p:spPr>
        <p:txBody>
          <a:bodyPr anchorCtr="0" anchor="t" bIns="45700" lIns="91425" spcFirstLastPara="1" rIns="91425" wrap="square" tIns="45700">
            <a:noAutofit/>
          </a:bodyPr>
          <a:lstStyle/>
          <a:p>
            <a:pPr indent="0" lvl="0" marL="0" marR="0" rtl="0" algn="l">
              <a:lnSpc>
                <a:spcPct val="160024"/>
              </a:lnSpc>
              <a:spcBef>
                <a:spcPts val="0"/>
              </a:spcBef>
              <a:spcAft>
                <a:spcPts val="0"/>
              </a:spcAft>
              <a:buClr>
                <a:srgbClr val="272525"/>
              </a:buClr>
              <a:buSzPts val="1661"/>
              <a:buFont typeface="Inter"/>
              <a:buNone/>
            </a:pPr>
            <a:r>
              <a:rPr lang="en-US" sz="1661">
                <a:solidFill>
                  <a:srgbClr val="272525"/>
                </a:solidFill>
                <a:latin typeface="Inter"/>
                <a:ea typeface="Inter"/>
                <a:cs typeface="Inter"/>
                <a:sym typeface="Inter"/>
              </a:rPr>
              <a:t>Windows Defender is automatically updated to ensure the latest security definitions are in place.</a:t>
            </a:r>
            <a:endParaRPr sz="1661">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descr="preencoded.png" id="59" name="Google Shape;59;p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60" name="Google Shape;60;p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4"/>
          <p:cNvPicPr preferRelativeResize="0"/>
          <p:nvPr/>
        </p:nvPicPr>
        <p:blipFill rotWithShape="1">
          <a:blip r:embed="rId4">
            <a:alphaModFix/>
          </a:blip>
          <a:srcRect b="0" l="0" r="0" t="0"/>
          <a:stretch/>
        </p:blipFill>
        <p:spPr>
          <a:xfrm>
            <a:off x="0" y="164664"/>
            <a:ext cx="14630400" cy="2835235"/>
          </a:xfrm>
          <a:prstGeom prst="rect">
            <a:avLst/>
          </a:prstGeom>
          <a:noFill/>
          <a:ln>
            <a:noFill/>
          </a:ln>
        </p:spPr>
      </p:pic>
      <p:sp>
        <p:nvSpPr>
          <p:cNvPr id="62" name="Google Shape;62;p4"/>
          <p:cNvSpPr/>
          <p:nvPr/>
        </p:nvSpPr>
        <p:spPr>
          <a:xfrm>
            <a:off x="793802" y="3613425"/>
            <a:ext cx="13701600" cy="7443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4688"/>
              <a:buFont typeface="Petrona"/>
              <a:buNone/>
            </a:pPr>
            <a:r>
              <a:rPr b="1" lang="en-US" sz="4688">
                <a:solidFill>
                  <a:srgbClr val="000000"/>
                </a:solidFill>
                <a:latin typeface="Petrona"/>
                <a:ea typeface="Petrona"/>
                <a:cs typeface="Petrona"/>
                <a:sym typeface="Petrona"/>
              </a:rPr>
              <a:t>Windows Firewall and Advanced Security</a:t>
            </a:r>
            <a:endParaRPr sz="4688">
              <a:solidFill>
                <a:schemeClr val="dk1"/>
              </a:solidFill>
              <a:latin typeface="Calibri"/>
              <a:ea typeface="Calibri"/>
              <a:cs typeface="Calibri"/>
              <a:sym typeface="Calibri"/>
            </a:endParaRPr>
          </a:p>
        </p:txBody>
      </p:sp>
      <p:pic>
        <p:nvPicPr>
          <p:cNvPr descr="preencoded.png" id="63" name="Google Shape;63;p4"/>
          <p:cNvPicPr preferRelativeResize="0"/>
          <p:nvPr/>
        </p:nvPicPr>
        <p:blipFill rotWithShape="1">
          <a:blip r:embed="rId5">
            <a:alphaModFix/>
          </a:blip>
          <a:srcRect b="0" l="0" r="0" t="0"/>
          <a:stretch/>
        </p:blipFill>
        <p:spPr>
          <a:xfrm>
            <a:off x="793790" y="4697849"/>
            <a:ext cx="566976" cy="566976"/>
          </a:xfrm>
          <a:prstGeom prst="rect">
            <a:avLst/>
          </a:prstGeom>
          <a:noFill/>
          <a:ln>
            <a:noFill/>
          </a:ln>
        </p:spPr>
      </p:pic>
      <p:sp>
        <p:nvSpPr>
          <p:cNvPr id="64" name="Google Shape;64;p4"/>
          <p:cNvSpPr/>
          <p:nvPr/>
        </p:nvSpPr>
        <p:spPr>
          <a:xfrm>
            <a:off x="793790" y="5491639"/>
            <a:ext cx="2977039" cy="37207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272525"/>
              </a:buClr>
              <a:buSzPts val="2344"/>
              <a:buFont typeface="Petrona"/>
              <a:buNone/>
            </a:pPr>
            <a:r>
              <a:rPr b="1" lang="en-US" sz="2344">
                <a:solidFill>
                  <a:srgbClr val="272525"/>
                </a:solidFill>
                <a:latin typeface="Petrona"/>
                <a:ea typeface="Petrona"/>
                <a:cs typeface="Petrona"/>
                <a:sym typeface="Petrona"/>
              </a:rPr>
              <a:t>Network Protection</a:t>
            </a:r>
            <a:endParaRPr sz="2344">
              <a:solidFill>
                <a:schemeClr val="dk1"/>
              </a:solidFill>
              <a:latin typeface="Calibri"/>
              <a:ea typeface="Calibri"/>
              <a:cs typeface="Calibri"/>
              <a:sym typeface="Calibri"/>
            </a:endParaRPr>
          </a:p>
        </p:txBody>
      </p:sp>
      <p:sp>
        <p:nvSpPr>
          <p:cNvPr id="65" name="Google Shape;65;p4"/>
          <p:cNvSpPr/>
          <p:nvPr/>
        </p:nvSpPr>
        <p:spPr>
          <a:xfrm>
            <a:off x="793790" y="5999798"/>
            <a:ext cx="4120753" cy="1451610"/>
          </a:xfrm>
          <a:prstGeom prst="rect">
            <a:avLst/>
          </a:prstGeom>
          <a:noFill/>
          <a:ln>
            <a:noFill/>
          </a:ln>
        </p:spPr>
        <p:txBody>
          <a:bodyPr anchorCtr="0" anchor="t" bIns="45700" lIns="91425" spcFirstLastPara="1" rIns="91425" wrap="square" tIns="45700">
            <a:noAutofit/>
          </a:bodyPr>
          <a:lstStyle/>
          <a:p>
            <a:pPr indent="0" lvl="0" marL="0" marR="0" rtl="0" algn="just">
              <a:lnSpc>
                <a:spcPct val="158777"/>
              </a:lnSpc>
              <a:spcBef>
                <a:spcPts val="0"/>
              </a:spcBef>
              <a:spcAft>
                <a:spcPts val="0"/>
              </a:spcAft>
              <a:buClr>
                <a:srgbClr val="272525"/>
              </a:buClr>
              <a:buSzPts val="1800"/>
              <a:buFont typeface="Inter"/>
              <a:buNone/>
            </a:pPr>
            <a:r>
              <a:rPr lang="en-US" sz="1800">
                <a:solidFill>
                  <a:srgbClr val="272525"/>
                </a:solidFill>
                <a:latin typeface="Inter"/>
                <a:ea typeface="Inter"/>
                <a:cs typeface="Inter"/>
                <a:sym typeface="Inter"/>
              </a:rPr>
              <a:t>The Windows Firewall controls incoming and outgoing network traffic, shielding the system from unauthorized access.</a:t>
            </a:r>
            <a:endParaRPr sz="1800">
              <a:solidFill>
                <a:schemeClr val="dk1"/>
              </a:solidFill>
              <a:latin typeface="Calibri"/>
              <a:ea typeface="Calibri"/>
              <a:cs typeface="Calibri"/>
              <a:sym typeface="Calibri"/>
            </a:endParaRPr>
          </a:p>
        </p:txBody>
      </p:sp>
      <p:pic>
        <p:nvPicPr>
          <p:cNvPr descr="preencoded.png" id="66" name="Google Shape;66;p4"/>
          <p:cNvPicPr preferRelativeResize="0"/>
          <p:nvPr/>
        </p:nvPicPr>
        <p:blipFill rotWithShape="1">
          <a:blip r:embed="rId6">
            <a:alphaModFix/>
          </a:blip>
          <a:srcRect b="0" l="0" r="0" t="0"/>
          <a:stretch/>
        </p:blipFill>
        <p:spPr>
          <a:xfrm>
            <a:off x="5254704" y="4697849"/>
            <a:ext cx="566976" cy="566976"/>
          </a:xfrm>
          <a:prstGeom prst="rect">
            <a:avLst/>
          </a:prstGeom>
          <a:noFill/>
          <a:ln>
            <a:noFill/>
          </a:ln>
        </p:spPr>
      </p:pic>
      <p:sp>
        <p:nvSpPr>
          <p:cNvPr id="67" name="Google Shape;67;p4"/>
          <p:cNvSpPr/>
          <p:nvPr/>
        </p:nvSpPr>
        <p:spPr>
          <a:xfrm>
            <a:off x="5254704" y="5491639"/>
            <a:ext cx="2977039" cy="37207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272525"/>
              </a:buClr>
              <a:buSzPts val="2344"/>
              <a:buFont typeface="Petrona"/>
              <a:buNone/>
            </a:pPr>
            <a:r>
              <a:rPr b="1" lang="en-US" sz="2344">
                <a:solidFill>
                  <a:srgbClr val="272525"/>
                </a:solidFill>
                <a:latin typeface="Petrona"/>
                <a:ea typeface="Petrona"/>
                <a:cs typeface="Petrona"/>
                <a:sym typeface="Petrona"/>
              </a:rPr>
              <a:t>Customizable Rules</a:t>
            </a:r>
            <a:endParaRPr sz="2344">
              <a:solidFill>
                <a:schemeClr val="dk1"/>
              </a:solidFill>
              <a:latin typeface="Calibri"/>
              <a:ea typeface="Calibri"/>
              <a:cs typeface="Calibri"/>
              <a:sym typeface="Calibri"/>
            </a:endParaRPr>
          </a:p>
        </p:txBody>
      </p:sp>
      <p:sp>
        <p:nvSpPr>
          <p:cNvPr id="68" name="Google Shape;68;p4"/>
          <p:cNvSpPr/>
          <p:nvPr/>
        </p:nvSpPr>
        <p:spPr>
          <a:xfrm>
            <a:off x="5254704" y="5999798"/>
            <a:ext cx="4120872" cy="1088708"/>
          </a:xfrm>
          <a:prstGeom prst="rect">
            <a:avLst/>
          </a:prstGeom>
          <a:noFill/>
          <a:ln>
            <a:noFill/>
          </a:ln>
        </p:spPr>
        <p:txBody>
          <a:bodyPr anchorCtr="0" anchor="t" bIns="45700" lIns="91425" spcFirstLastPara="1" rIns="91425" wrap="square" tIns="45700">
            <a:noAutofit/>
          </a:bodyPr>
          <a:lstStyle/>
          <a:p>
            <a:pPr indent="0" lvl="0" marL="0" marR="0" rtl="0" algn="just">
              <a:lnSpc>
                <a:spcPct val="158777"/>
              </a:lnSpc>
              <a:spcBef>
                <a:spcPts val="0"/>
              </a:spcBef>
              <a:spcAft>
                <a:spcPts val="0"/>
              </a:spcAft>
              <a:buClr>
                <a:srgbClr val="272525"/>
              </a:buClr>
              <a:buSzPts val="1800"/>
              <a:buFont typeface="Inter"/>
              <a:buNone/>
            </a:pPr>
            <a:r>
              <a:rPr lang="en-US" sz="1800">
                <a:solidFill>
                  <a:srgbClr val="272525"/>
                </a:solidFill>
                <a:latin typeface="Inter"/>
                <a:ea typeface="Inter"/>
                <a:cs typeface="Inter"/>
                <a:sym typeface="Inter"/>
              </a:rPr>
              <a:t>Windows Firewall allows users to create custom security rules to further fine-tune network access policies.</a:t>
            </a:r>
            <a:endParaRPr sz="1800">
              <a:solidFill>
                <a:schemeClr val="dk1"/>
              </a:solidFill>
              <a:latin typeface="Calibri"/>
              <a:ea typeface="Calibri"/>
              <a:cs typeface="Calibri"/>
              <a:sym typeface="Calibri"/>
            </a:endParaRPr>
          </a:p>
        </p:txBody>
      </p:sp>
      <p:pic>
        <p:nvPicPr>
          <p:cNvPr descr="preencoded.png" id="69" name="Google Shape;69;p4"/>
          <p:cNvPicPr preferRelativeResize="0"/>
          <p:nvPr/>
        </p:nvPicPr>
        <p:blipFill rotWithShape="1">
          <a:blip r:embed="rId7">
            <a:alphaModFix/>
          </a:blip>
          <a:srcRect b="0" l="0" r="0" t="0"/>
          <a:stretch/>
        </p:blipFill>
        <p:spPr>
          <a:xfrm>
            <a:off x="9715738" y="4697849"/>
            <a:ext cx="566976" cy="566976"/>
          </a:xfrm>
          <a:prstGeom prst="rect">
            <a:avLst/>
          </a:prstGeom>
          <a:noFill/>
          <a:ln>
            <a:noFill/>
          </a:ln>
        </p:spPr>
      </p:pic>
      <p:sp>
        <p:nvSpPr>
          <p:cNvPr id="70" name="Google Shape;70;p4"/>
          <p:cNvSpPr/>
          <p:nvPr/>
        </p:nvSpPr>
        <p:spPr>
          <a:xfrm>
            <a:off x="9715738" y="5491639"/>
            <a:ext cx="3337203" cy="37207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272525"/>
              </a:buClr>
              <a:buSzPts val="2344"/>
              <a:buFont typeface="Petrona"/>
              <a:buNone/>
            </a:pPr>
            <a:r>
              <a:rPr b="1" lang="en-US" sz="2344">
                <a:solidFill>
                  <a:srgbClr val="272525"/>
                </a:solidFill>
                <a:latin typeface="Petrona"/>
                <a:ea typeface="Petrona"/>
                <a:cs typeface="Petrona"/>
                <a:sym typeface="Petrona"/>
              </a:rPr>
              <a:t>Advanced Configuration</a:t>
            </a:r>
            <a:endParaRPr sz="2344">
              <a:solidFill>
                <a:schemeClr val="dk1"/>
              </a:solidFill>
              <a:latin typeface="Calibri"/>
              <a:ea typeface="Calibri"/>
              <a:cs typeface="Calibri"/>
              <a:sym typeface="Calibri"/>
            </a:endParaRPr>
          </a:p>
        </p:txBody>
      </p:sp>
      <p:sp>
        <p:nvSpPr>
          <p:cNvPr id="71" name="Google Shape;71;p4"/>
          <p:cNvSpPr/>
          <p:nvPr/>
        </p:nvSpPr>
        <p:spPr>
          <a:xfrm>
            <a:off x="9715738" y="5999798"/>
            <a:ext cx="4120753" cy="1088708"/>
          </a:xfrm>
          <a:prstGeom prst="rect">
            <a:avLst/>
          </a:prstGeom>
          <a:noFill/>
          <a:ln>
            <a:noFill/>
          </a:ln>
        </p:spPr>
        <p:txBody>
          <a:bodyPr anchorCtr="0" anchor="t" bIns="45700" lIns="91425" spcFirstLastPara="1" rIns="91425" wrap="square" tIns="45700">
            <a:noAutofit/>
          </a:bodyPr>
          <a:lstStyle/>
          <a:p>
            <a:pPr indent="0" lvl="0" marL="0" marR="0" rtl="0" algn="just">
              <a:lnSpc>
                <a:spcPct val="158777"/>
              </a:lnSpc>
              <a:spcBef>
                <a:spcPts val="0"/>
              </a:spcBef>
              <a:spcAft>
                <a:spcPts val="0"/>
              </a:spcAft>
              <a:buClr>
                <a:srgbClr val="272525"/>
              </a:buClr>
              <a:buSzPts val="1800"/>
              <a:buFont typeface="Inter"/>
              <a:buNone/>
            </a:pPr>
            <a:r>
              <a:rPr lang="en-US" sz="1800">
                <a:solidFill>
                  <a:srgbClr val="272525"/>
                </a:solidFill>
                <a:latin typeface="Inter"/>
                <a:ea typeface="Inter"/>
                <a:cs typeface="Inter"/>
                <a:sym typeface="Inter"/>
              </a:rPr>
              <a:t>Windows Advanced Security provides granular control over firewall settings and additional security features.</a:t>
            </a:r>
            <a:endParaRPr sz="1800">
              <a:solidFill>
                <a:schemeClr val="dk1"/>
              </a:solidFill>
              <a:latin typeface="Calibri"/>
              <a:ea typeface="Calibri"/>
              <a:cs typeface="Calibri"/>
              <a:sym typeface="Calibri"/>
            </a:endParaRPr>
          </a:p>
        </p:txBody>
      </p:sp>
      <p:pic>
        <p:nvPicPr>
          <p:cNvPr descr="Firewall Architecture" id="72" name="Google Shape;72;p4"/>
          <p:cNvPicPr preferRelativeResize="0"/>
          <p:nvPr/>
        </p:nvPicPr>
        <p:blipFill rotWithShape="1">
          <a:blip r:embed="rId8">
            <a:alphaModFix/>
          </a:blip>
          <a:srcRect b="0" l="0" r="0" t="12841"/>
          <a:stretch/>
        </p:blipFill>
        <p:spPr>
          <a:xfrm>
            <a:off x="4203490" y="146806"/>
            <a:ext cx="6223299" cy="305109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descr="preencoded.png" id="78" name="Google Shape;78;p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79" name="Google Shape;79;p5"/>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0" name="Google Shape;80;p5"/>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pic>
        <p:nvPicPr>
          <p:cNvPr descr="preencoded.png" id="81" name="Google Shape;81;p5"/>
          <p:cNvPicPr preferRelativeResize="0"/>
          <p:nvPr/>
        </p:nvPicPr>
        <p:blipFill rotWithShape="1">
          <a:blip r:embed="rId5">
            <a:alphaModFix/>
          </a:blip>
          <a:srcRect b="0" l="0" r="0" t="0"/>
          <a:stretch/>
        </p:blipFill>
        <p:spPr>
          <a:xfrm>
            <a:off x="9394269" y="2359343"/>
            <a:ext cx="4985742" cy="3510796"/>
          </a:xfrm>
          <a:prstGeom prst="rect">
            <a:avLst/>
          </a:prstGeom>
          <a:noFill/>
          <a:ln>
            <a:noFill/>
          </a:ln>
        </p:spPr>
      </p:pic>
      <p:sp>
        <p:nvSpPr>
          <p:cNvPr id="82" name="Google Shape;82;p5"/>
          <p:cNvSpPr/>
          <p:nvPr/>
        </p:nvSpPr>
        <p:spPr>
          <a:xfrm>
            <a:off x="701040" y="872014"/>
            <a:ext cx="7741920" cy="131445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4140"/>
              <a:buFont typeface="Petrona"/>
              <a:buNone/>
            </a:pPr>
            <a:r>
              <a:rPr b="1" lang="en-US" sz="4140">
                <a:solidFill>
                  <a:srgbClr val="000000"/>
                </a:solidFill>
                <a:latin typeface="Petrona"/>
                <a:ea typeface="Petrona"/>
                <a:cs typeface="Petrona"/>
                <a:sym typeface="Petrona"/>
              </a:rPr>
              <a:t>Windows Update and Patch Management</a:t>
            </a:r>
            <a:endParaRPr sz="4140">
              <a:solidFill>
                <a:schemeClr val="dk1"/>
              </a:solidFill>
              <a:latin typeface="Calibri"/>
              <a:ea typeface="Calibri"/>
              <a:cs typeface="Calibri"/>
              <a:sym typeface="Calibri"/>
            </a:endParaRPr>
          </a:p>
        </p:txBody>
      </p:sp>
      <p:sp>
        <p:nvSpPr>
          <p:cNvPr id="83" name="Google Shape;83;p5"/>
          <p:cNvSpPr/>
          <p:nvPr/>
        </p:nvSpPr>
        <p:spPr>
          <a:xfrm>
            <a:off x="990005" y="2486858"/>
            <a:ext cx="22860" cy="4870728"/>
          </a:xfrm>
          <a:prstGeom prst="roundRect">
            <a:avLst>
              <a:gd fmla="val 368016"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1203900" y="2925961"/>
            <a:ext cx="701040" cy="22860"/>
          </a:xfrm>
          <a:prstGeom prst="roundRect">
            <a:avLst>
              <a:gd fmla="val 368016"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776109" y="2712125"/>
            <a:ext cx="450652" cy="450652"/>
          </a:xfrm>
          <a:prstGeom prst="roundRect">
            <a:avLst>
              <a:gd fmla="val 1866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933867" y="2779633"/>
            <a:ext cx="135017" cy="31551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484"/>
              <a:buFont typeface="Petrona"/>
              <a:buNone/>
            </a:pPr>
            <a:r>
              <a:rPr b="1" lang="en-US" sz="2484">
                <a:solidFill>
                  <a:srgbClr val="272525"/>
                </a:solidFill>
                <a:latin typeface="Petrona"/>
                <a:ea typeface="Petrona"/>
                <a:cs typeface="Petrona"/>
                <a:sym typeface="Petrona"/>
              </a:rPr>
              <a:t>1</a:t>
            </a:r>
            <a:endParaRPr sz="2484">
              <a:solidFill>
                <a:schemeClr val="dk1"/>
              </a:solidFill>
              <a:latin typeface="Calibri"/>
              <a:ea typeface="Calibri"/>
              <a:cs typeface="Calibri"/>
              <a:sym typeface="Calibri"/>
            </a:endParaRPr>
          </a:p>
        </p:txBody>
      </p:sp>
      <p:sp>
        <p:nvSpPr>
          <p:cNvPr id="87" name="Google Shape;87;p5"/>
          <p:cNvSpPr/>
          <p:nvPr/>
        </p:nvSpPr>
        <p:spPr>
          <a:xfrm>
            <a:off x="2103001" y="2687122"/>
            <a:ext cx="2628900" cy="328613"/>
          </a:xfrm>
          <a:prstGeom prst="rect">
            <a:avLst/>
          </a:prstGeom>
          <a:noFill/>
          <a:ln>
            <a:noFill/>
          </a:ln>
        </p:spPr>
        <p:txBody>
          <a:bodyPr anchorCtr="0" anchor="t" bIns="45700" lIns="91425" spcFirstLastPara="1" rIns="91425" wrap="square" tIns="45700">
            <a:noAutofit/>
          </a:bodyPr>
          <a:lstStyle/>
          <a:p>
            <a:pPr indent="0" lvl="0" marL="0" marR="0" rtl="0" algn="l">
              <a:lnSpc>
                <a:spcPct val="125024"/>
              </a:lnSpc>
              <a:spcBef>
                <a:spcPts val="0"/>
              </a:spcBef>
              <a:spcAft>
                <a:spcPts val="0"/>
              </a:spcAft>
              <a:buClr>
                <a:srgbClr val="272525"/>
              </a:buClr>
              <a:buSzPts val="2070"/>
              <a:buFont typeface="Petrona"/>
              <a:buNone/>
            </a:pPr>
            <a:r>
              <a:rPr b="1" lang="en-US" sz="2070">
                <a:solidFill>
                  <a:srgbClr val="272525"/>
                </a:solidFill>
                <a:latin typeface="Petrona"/>
                <a:ea typeface="Petrona"/>
                <a:cs typeface="Petrona"/>
                <a:sym typeface="Petrona"/>
              </a:rPr>
              <a:t>Automatic Updates</a:t>
            </a:r>
            <a:endParaRPr sz="2070">
              <a:solidFill>
                <a:schemeClr val="dk1"/>
              </a:solidFill>
              <a:latin typeface="Calibri"/>
              <a:ea typeface="Calibri"/>
              <a:cs typeface="Calibri"/>
              <a:sym typeface="Calibri"/>
            </a:endParaRPr>
          </a:p>
        </p:txBody>
      </p:sp>
      <p:sp>
        <p:nvSpPr>
          <p:cNvPr id="88" name="Google Shape;88;p5"/>
          <p:cNvSpPr/>
          <p:nvPr/>
        </p:nvSpPr>
        <p:spPr>
          <a:xfrm>
            <a:off x="2103001" y="3135868"/>
            <a:ext cx="6339959" cy="640794"/>
          </a:xfrm>
          <a:prstGeom prst="rect">
            <a:avLst/>
          </a:prstGeom>
          <a:noFill/>
          <a:ln>
            <a:noFill/>
          </a:ln>
        </p:spPr>
        <p:txBody>
          <a:bodyPr anchorCtr="0" anchor="t" bIns="45700" lIns="91425" spcFirstLastPara="1" rIns="91425" wrap="square" tIns="45700">
            <a:noAutofit/>
          </a:bodyPr>
          <a:lstStyle/>
          <a:p>
            <a:pPr indent="0" lvl="0" marL="0" marR="0" rtl="0" algn="l">
              <a:lnSpc>
                <a:spcPct val="160050"/>
              </a:lnSpc>
              <a:spcBef>
                <a:spcPts val="0"/>
              </a:spcBef>
              <a:spcAft>
                <a:spcPts val="0"/>
              </a:spcAft>
              <a:buClr>
                <a:srgbClr val="272525"/>
              </a:buClr>
              <a:buSzPts val="1577"/>
              <a:buFont typeface="Inter"/>
              <a:buNone/>
            </a:pPr>
            <a:r>
              <a:rPr lang="en-US" sz="1577">
                <a:solidFill>
                  <a:srgbClr val="272525"/>
                </a:solidFill>
                <a:latin typeface="Inter"/>
                <a:ea typeface="Inter"/>
                <a:cs typeface="Inter"/>
                <a:sym typeface="Inter"/>
              </a:rPr>
              <a:t>Windows Update automatically downloads and installs security patches and software updates to keep the system secure.</a:t>
            </a:r>
            <a:endParaRPr sz="1577">
              <a:solidFill>
                <a:schemeClr val="dk1"/>
              </a:solidFill>
              <a:latin typeface="Calibri"/>
              <a:ea typeface="Calibri"/>
              <a:cs typeface="Calibri"/>
              <a:sym typeface="Calibri"/>
            </a:endParaRPr>
          </a:p>
        </p:txBody>
      </p:sp>
      <p:sp>
        <p:nvSpPr>
          <p:cNvPr id="89" name="Google Shape;89;p5"/>
          <p:cNvSpPr/>
          <p:nvPr/>
        </p:nvSpPr>
        <p:spPr>
          <a:xfrm>
            <a:off x="1203900" y="4616291"/>
            <a:ext cx="701040" cy="22860"/>
          </a:xfrm>
          <a:prstGeom prst="roundRect">
            <a:avLst>
              <a:gd fmla="val 368016"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776109" y="4402455"/>
            <a:ext cx="450652" cy="450652"/>
          </a:xfrm>
          <a:prstGeom prst="roundRect">
            <a:avLst>
              <a:gd fmla="val 1866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911959" y="4469963"/>
            <a:ext cx="178832" cy="31551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484"/>
              <a:buFont typeface="Petrona"/>
              <a:buNone/>
            </a:pPr>
            <a:r>
              <a:rPr b="1" lang="en-US" sz="2484">
                <a:solidFill>
                  <a:srgbClr val="272525"/>
                </a:solidFill>
                <a:latin typeface="Petrona"/>
                <a:ea typeface="Petrona"/>
                <a:cs typeface="Petrona"/>
                <a:sym typeface="Petrona"/>
              </a:rPr>
              <a:t>2</a:t>
            </a:r>
            <a:endParaRPr sz="2484">
              <a:solidFill>
                <a:schemeClr val="dk1"/>
              </a:solidFill>
              <a:latin typeface="Calibri"/>
              <a:ea typeface="Calibri"/>
              <a:cs typeface="Calibri"/>
              <a:sym typeface="Calibri"/>
            </a:endParaRPr>
          </a:p>
        </p:txBody>
      </p:sp>
      <p:sp>
        <p:nvSpPr>
          <p:cNvPr id="92" name="Google Shape;92;p5"/>
          <p:cNvSpPr/>
          <p:nvPr/>
        </p:nvSpPr>
        <p:spPr>
          <a:xfrm>
            <a:off x="2103001" y="4377452"/>
            <a:ext cx="2628900" cy="328613"/>
          </a:xfrm>
          <a:prstGeom prst="rect">
            <a:avLst/>
          </a:prstGeom>
          <a:noFill/>
          <a:ln>
            <a:noFill/>
          </a:ln>
        </p:spPr>
        <p:txBody>
          <a:bodyPr anchorCtr="0" anchor="t" bIns="45700" lIns="91425" spcFirstLastPara="1" rIns="91425" wrap="square" tIns="45700">
            <a:noAutofit/>
          </a:bodyPr>
          <a:lstStyle/>
          <a:p>
            <a:pPr indent="0" lvl="0" marL="0" marR="0" rtl="0" algn="l">
              <a:lnSpc>
                <a:spcPct val="125024"/>
              </a:lnSpc>
              <a:spcBef>
                <a:spcPts val="0"/>
              </a:spcBef>
              <a:spcAft>
                <a:spcPts val="0"/>
              </a:spcAft>
              <a:buClr>
                <a:srgbClr val="272525"/>
              </a:buClr>
              <a:buSzPts val="2070"/>
              <a:buFont typeface="Petrona"/>
              <a:buNone/>
            </a:pPr>
            <a:r>
              <a:rPr b="1" lang="en-US" sz="2070">
                <a:solidFill>
                  <a:srgbClr val="272525"/>
                </a:solidFill>
                <a:latin typeface="Petrona"/>
                <a:ea typeface="Petrona"/>
                <a:cs typeface="Petrona"/>
                <a:sym typeface="Petrona"/>
              </a:rPr>
              <a:t>Manual Control</a:t>
            </a:r>
            <a:endParaRPr sz="2070">
              <a:solidFill>
                <a:schemeClr val="dk1"/>
              </a:solidFill>
              <a:latin typeface="Calibri"/>
              <a:ea typeface="Calibri"/>
              <a:cs typeface="Calibri"/>
              <a:sym typeface="Calibri"/>
            </a:endParaRPr>
          </a:p>
        </p:txBody>
      </p:sp>
      <p:sp>
        <p:nvSpPr>
          <p:cNvPr id="93" name="Google Shape;93;p5"/>
          <p:cNvSpPr/>
          <p:nvPr/>
        </p:nvSpPr>
        <p:spPr>
          <a:xfrm>
            <a:off x="2103001" y="4826198"/>
            <a:ext cx="6339959" cy="640794"/>
          </a:xfrm>
          <a:prstGeom prst="rect">
            <a:avLst/>
          </a:prstGeom>
          <a:noFill/>
          <a:ln>
            <a:noFill/>
          </a:ln>
        </p:spPr>
        <p:txBody>
          <a:bodyPr anchorCtr="0" anchor="t" bIns="45700" lIns="91425" spcFirstLastPara="1" rIns="91425" wrap="square" tIns="45700">
            <a:noAutofit/>
          </a:bodyPr>
          <a:lstStyle/>
          <a:p>
            <a:pPr indent="0" lvl="0" marL="0" marR="0" rtl="0" algn="l">
              <a:lnSpc>
                <a:spcPct val="160050"/>
              </a:lnSpc>
              <a:spcBef>
                <a:spcPts val="0"/>
              </a:spcBef>
              <a:spcAft>
                <a:spcPts val="0"/>
              </a:spcAft>
              <a:buClr>
                <a:srgbClr val="272525"/>
              </a:buClr>
              <a:buSzPts val="1577"/>
              <a:buFont typeface="Inter"/>
              <a:buNone/>
            </a:pPr>
            <a:r>
              <a:rPr lang="en-US" sz="1577">
                <a:solidFill>
                  <a:srgbClr val="272525"/>
                </a:solidFill>
                <a:latin typeface="Inter"/>
                <a:ea typeface="Inter"/>
                <a:cs typeface="Inter"/>
                <a:sym typeface="Inter"/>
              </a:rPr>
              <a:t>Users can also manually check for and install updates to ensure their system is up-to-date.</a:t>
            </a:r>
            <a:endParaRPr sz="1577">
              <a:solidFill>
                <a:schemeClr val="dk1"/>
              </a:solidFill>
              <a:latin typeface="Calibri"/>
              <a:ea typeface="Calibri"/>
              <a:cs typeface="Calibri"/>
              <a:sym typeface="Calibri"/>
            </a:endParaRPr>
          </a:p>
        </p:txBody>
      </p:sp>
      <p:sp>
        <p:nvSpPr>
          <p:cNvPr id="94" name="Google Shape;94;p5"/>
          <p:cNvSpPr/>
          <p:nvPr/>
        </p:nvSpPr>
        <p:spPr>
          <a:xfrm>
            <a:off x="1203900" y="6306622"/>
            <a:ext cx="701040" cy="22860"/>
          </a:xfrm>
          <a:prstGeom prst="roundRect">
            <a:avLst>
              <a:gd fmla="val 368016"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776109" y="6092785"/>
            <a:ext cx="450652" cy="450652"/>
          </a:xfrm>
          <a:prstGeom prst="roundRect">
            <a:avLst>
              <a:gd fmla="val 1866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912078" y="6160294"/>
            <a:ext cx="178594" cy="31551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484"/>
              <a:buFont typeface="Petrona"/>
              <a:buNone/>
            </a:pPr>
            <a:r>
              <a:rPr b="1" lang="en-US" sz="2484">
                <a:solidFill>
                  <a:srgbClr val="272525"/>
                </a:solidFill>
                <a:latin typeface="Petrona"/>
                <a:ea typeface="Petrona"/>
                <a:cs typeface="Petrona"/>
                <a:sym typeface="Petrona"/>
              </a:rPr>
              <a:t>3</a:t>
            </a:r>
            <a:endParaRPr sz="2484">
              <a:solidFill>
                <a:schemeClr val="dk1"/>
              </a:solidFill>
              <a:latin typeface="Calibri"/>
              <a:ea typeface="Calibri"/>
              <a:cs typeface="Calibri"/>
              <a:sym typeface="Calibri"/>
            </a:endParaRPr>
          </a:p>
        </p:txBody>
      </p:sp>
      <p:sp>
        <p:nvSpPr>
          <p:cNvPr id="97" name="Google Shape;97;p5"/>
          <p:cNvSpPr/>
          <p:nvPr/>
        </p:nvSpPr>
        <p:spPr>
          <a:xfrm>
            <a:off x="2103001" y="6067782"/>
            <a:ext cx="3023235" cy="328613"/>
          </a:xfrm>
          <a:prstGeom prst="rect">
            <a:avLst/>
          </a:prstGeom>
          <a:noFill/>
          <a:ln>
            <a:noFill/>
          </a:ln>
        </p:spPr>
        <p:txBody>
          <a:bodyPr anchorCtr="0" anchor="t" bIns="45700" lIns="91425" spcFirstLastPara="1" rIns="91425" wrap="square" tIns="45700">
            <a:noAutofit/>
          </a:bodyPr>
          <a:lstStyle/>
          <a:p>
            <a:pPr indent="0" lvl="0" marL="0" marR="0" rtl="0" algn="l">
              <a:lnSpc>
                <a:spcPct val="125024"/>
              </a:lnSpc>
              <a:spcBef>
                <a:spcPts val="0"/>
              </a:spcBef>
              <a:spcAft>
                <a:spcPts val="0"/>
              </a:spcAft>
              <a:buClr>
                <a:srgbClr val="272525"/>
              </a:buClr>
              <a:buSzPts val="2070"/>
              <a:buFont typeface="Petrona"/>
              <a:buNone/>
            </a:pPr>
            <a:r>
              <a:rPr b="1" lang="en-US" sz="2070">
                <a:solidFill>
                  <a:srgbClr val="272525"/>
                </a:solidFill>
                <a:latin typeface="Petrona"/>
                <a:ea typeface="Petrona"/>
                <a:cs typeface="Petrona"/>
                <a:sym typeface="Petrona"/>
              </a:rPr>
              <a:t>Centralized Management</a:t>
            </a:r>
            <a:endParaRPr sz="2070">
              <a:solidFill>
                <a:schemeClr val="dk1"/>
              </a:solidFill>
              <a:latin typeface="Calibri"/>
              <a:ea typeface="Calibri"/>
              <a:cs typeface="Calibri"/>
              <a:sym typeface="Calibri"/>
            </a:endParaRPr>
          </a:p>
        </p:txBody>
      </p:sp>
      <p:sp>
        <p:nvSpPr>
          <p:cNvPr id="98" name="Google Shape;98;p5"/>
          <p:cNvSpPr/>
          <p:nvPr/>
        </p:nvSpPr>
        <p:spPr>
          <a:xfrm>
            <a:off x="2103001" y="6516529"/>
            <a:ext cx="6339959" cy="640794"/>
          </a:xfrm>
          <a:prstGeom prst="rect">
            <a:avLst/>
          </a:prstGeom>
          <a:noFill/>
          <a:ln>
            <a:noFill/>
          </a:ln>
        </p:spPr>
        <p:txBody>
          <a:bodyPr anchorCtr="0" anchor="t" bIns="45700" lIns="91425" spcFirstLastPara="1" rIns="91425" wrap="square" tIns="45700">
            <a:noAutofit/>
          </a:bodyPr>
          <a:lstStyle/>
          <a:p>
            <a:pPr indent="0" lvl="0" marL="0" marR="0" rtl="0" algn="l">
              <a:lnSpc>
                <a:spcPct val="160050"/>
              </a:lnSpc>
              <a:spcBef>
                <a:spcPts val="0"/>
              </a:spcBef>
              <a:spcAft>
                <a:spcPts val="0"/>
              </a:spcAft>
              <a:buClr>
                <a:srgbClr val="272525"/>
              </a:buClr>
              <a:buSzPts val="1577"/>
              <a:buFont typeface="Inter"/>
              <a:buNone/>
            </a:pPr>
            <a:r>
              <a:rPr lang="en-US" sz="1577">
                <a:solidFill>
                  <a:srgbClr val="272525"/>
                </a:solidFill>
                <a:latin typeface="Inter"/>
                <a:ea typeface="Inter"/>
                <a:cs typeface="Inter"/>
                <a:sym typeface="Inter"/>
              </a:rPr>
              <a:t>Windows Update can be managed centrally through Group Policies and Windows Server Update Services (WSUS).</a:t>
            </a:r>
            <a:endParaRPr sz="1577">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preencoded.png" id="104" name="Google Shape;104;p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05" name="Google Shape;105;p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6" name="Google Shape;106;p6"/>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107" name="Google Shape;107;p6"/>
          <p:cNvPicPr preferRelativeResize="0"/>
          <p:nvPr/>
        </p:nvPicPr>
        <p:blipFill rotWithShape="1">
          <a:blip r:embed="rId5">
            <a:alphaModFix/>
          </a:blip>
          <a:srcRect b="0" l="0" r="0" t="0"/>
          <a:stretch/>
        </p:blipFill>
        <p:spPr>
          <a:xfrm>
            <a:off x="233482" y="2376845"/>
            <a:ext cx="5019318" cy="3475911"/>
          </a:xfrm>
          <a:prstGeom prst="rect">
            <a:avLst/>
          </a:prstGeom>
          <a:noFill/>
          <a:ln>
            <a:noFill/>
          </a:ln>
        </p:spPr>
      </p:pic>
      <p:sp>
        <p:nvSpPr>
          <p:cNvPr id="108" name="Google Shape;108;p6"/>
          <p:cNvSpPr/>
          <p:nvPr/>
        </p:nvSpPr>
        <p:spPr>
          <a:xfrm>
            <a:off x="6140410" y="1265158"/>
            <a:ext cx="7835979" cy="1226344"/>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000000"/>
              </a:buClr>
              <a:buSzPts val="3862"/>
              <a:buFont typeface="Petrona"/>
              <a:buNone/>
            </a:pPr>
            <a:r>
              <a:rPr b="1" lang="en-US" sz="3862">
                <a:solidFill>
                  <a:srgbClr val="000000"/>
                </a:solidFill>
                <a:latin typeface="Petrona"/>
                <a:ea typeface="Petrona"/>
                <a:cs typeface="Petrona"/>
                <a:sym typeface="Petrona"/>
              </a:rPr>
              <a:t>User Account Control (UAC) and Privilege Management</a:t>
            </a:r>
            <a:endParaRPr sz="3862">
              <a:solidFill>
                <a:schemeClr val="dk1"/>
              </a:solidFill>
              <a:latin typeface="Calibri"/>
              <a:ea typeface="Calibri"/>
              <a:cs typeface="Calibri"/>
              <a:sym typeface="Calibri"/>
            </a:endParaRPr>
          </a:p>
        </p:txBody>
      </p:sp>
      <p:sp>
        <p:nvSpPr>
          <p:cNvPr id="109" name="Google Shape;109;p6"/>
          <p:cNvSpPr/>
          <p:nvPr/>
        </p:nvSpPr>
        <p:spPr>
          <a:xfrm>
            <a:off x="6140410" y="2771775"/>
            <a:ext cx="3824645" cy="2002869"/>
          </a:xfrm>
          <a:prstGeom prst="roundRect">
            <a:avLst>
              <a:gd fmla="val 391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6334854" y="2966200"/>
            <a:ext cx="3435900" cy="306600"/>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272525"/>
              </a:buClr>
              <a:buSzPts val="1931"/>
              <a:buFont typeface="Petrona"/>
              <a:buNone/>
            </a:pPr>
            <a:r>
              <a:rPr b="1" lang="en-US" sz="1931">
                <a:solidFill>
                  <a:srgbClr val="272525"/>
                </a:solidFill>
                <a:latin typeface="Petrona"/>
                <a:ea typeface="Petrona"/>
                <a:cs typeface="Petrona"/>
                <a:sym typeface="Petrona"/>
              </a:rPr>
              <a:t>Privilege Separation</a:t>
            </a:r>
            <a:endParaRPr sz="1931">
              <a:solidFill>
                <a:schemeClr val="dk1"/>
              </a:solidFill>
              <a:latin typeface="Calibri"/>
              <a:ea typeface="Calibri"/>
              <a:cs typeface="Calibri"/>
              <a:sym typeface="Calibri"/>
            </a:endParaRPr>
          </a:p>
        </p:txBody>
      </p:sp>
      <p:sp>
        <p:nvSpPr>
          <p:cNvPr id="111" name="Google Shape;111;p6"/>
          <p:cNvSpPr/>
          <p:nvPr/>
        </p:nvSpPr>
        <p:spPr>
          <a:xfrm>
            <a:off x="6334850" y="3384825"/>
            <a:ext cx="3630300" cy="1195500"/>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272525"/>
              </a:buClr>
              <a:buSzPts val="1471"/>
              <a:buFont typeface="Inter"/>
              <a:buNone/>
            </a:pPr>
            <a:r>
              <a:rPr lang="en-US" sz="1471">
                <a:solidFill>
                  <a:srgbClr val="272525"/>
                </a:solidFill>
                <a:latin typeface="Inter"/>
                <a:ea typeface="Inter"/>
                <a:cs typeface="Inter"/>
                <a:sym typeface="Inter"/>
              </a:rPr>
              <a:t>UAC separates standard user accounts from administrator accounts, limiting the potential damage of malware or unauthorized actions.</a:t>
            </a:r>
            <a:endParaRPr sz="1471">
              <a:solidFill>
                <a:schemeClr val="dk1"/>
              </a:solidFill>
              <a:latin typeface="Calibri"/>
              <a:ea typeface="Calibri"/>
              <a:cs typeface="Calibri"/>
              <a:sym typeface="Calibri"/>
            </a:endParaRPr>
          </a:p>
        </p:txBody>
      </p:sp>
      <p:sp>
        <p:nvSpPr>
          <p:cNvPr id="112" name="Google Shape;112;p6"/>
          <p:cNvSpPr/>
          <p:nvPr/>
        </p:nvSpPr>
        <p:spPr>
          <a:xfrm>
            <a:off x="10151864" y="2771775"/>
            <a:ext cx="3824645" cy="2002869"/>
          </a:xfrm>
          <a:prstGeom prst="roundRect">
            <a:avLst>
              <a:gd fmla="val 391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10346293" y="2966204"/>
            <a:ext cx="2452449" cy="306586"/>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272525"/>
              </a:buClr>
              <a:buSzPts val="1931"/>
              <a:buFont typeface="Petrona"/>
              <a:buNone/>
            </a:pPr>
            <a:r>
              <a:rPr b="1" lang="en-US" sz="1931">
                <a:solidFill>
                  <a:srgbClr val="272525"/>
                </a:solidFill>
                <a:latin typeface="Petrona"/>
                <a:ea typeface="Petrona"/>
                <a:cs typeface="Petrona"/>
                <a:sym typeface="Petrona"/>
              </a:rPr>
              <a:t>Elevation Prompts</a:t>
            </a:r>
            <a:endParaRPr sz="1931">
              <a:solidFill>
                <a:schemeClr val="dk1"/>
              </a:solidFill>
              <a:latin typeface="Calibri"/>
              <a:ea typeface="Calibri"/>
              <a:cs typeface="Calibri"/>
              <a:sym typeface="Calibri"/>
            </a:endParaRPr>
          </a:p>
        </p:txBody>
      </p:sp>
      <p:sp>
        <p:nvSpPr>
          <p:cNvPr id="114" name="Google Shape;114;p6"/>
          <p:cNvSpPr/>
          <p:nvPr/>
        </p:nvSpPr>
        <p:spPr>
          <a:xfrm>
            <a:off x="10346293" y="3384828"/>
            <a:ext cx="3435787" cy="1195388"/>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272525"/>
              </a:buClr>
              <a:buSzPts val="1471"/>
              <a:buFont typeface="Inter"/>
              <a:buNone/>
            </a:pPr>
            <a:r>
              <a:rPr lang="en-US" sz="1471">
                <a:solidFill>
                  <a:srgbClr val="272525"/>
                </a:solidFill>
                <a:latin typeface="Inter"/>
                <a:ea typeface="Inter"/>
                <a:cs typeface="Inter"/>
                <a:sym typeface="Inter"/>
              </a:rPr>
              <a:t>UAC prompts users for permission before allowing programs to make changes that require administrative privileges.</a:t>
            </a:r>
            <a:endParaRPr sz="1471">
              <a:solidFill>
                <a:schemeClr val="dk1"/>
              </a:solidFill>
              <a:latin typeface="Calibri"/>
              <a:ea typeface="Calibri"/>
              <a:cs typeface="Calibri"/>
              <a:sym typeface="Calibri"/>
            </a:endParaRPr>
          </a:p>
        </p:txBody>
      </p:sp>
      <p:sp>
        <p:nvSpPr>
          <p:cNvPr id="115" name="Google Shape;115;p6"/>
          <p:cNvSpPr/>
          <p:nvPr/>
        </p:nvSpPr>
        <p:spPr>
          <a:xfrm>
            <a:off x="6140410" y="4961453"/>
            <a:ext cx="3824645" cy="2002869"/>
          </a:xfrm>
          <a:prstGeom prst="roundRect">
            <a:avLst>
              <a:gd fmla="val 391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6334839" y="5155883"/>
            <a:ext cx="2452449" cy="306586"/>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272525"/>
              </a:buClr>
              <a:buSzPts val="1931"/>
              <a:buFont typeface="Petrona"/>
              <a:buNone/>
            </a:pPr>
            <a:r>
              <a:rPr b="1" lang="en-US" sz="1931">
                <a:solidFill>
                  <a:srgbClr val="272525"/>
                </a:solidFill>
                <a:latin typeface="Petrona"/>
                <a:ea typeface="Petrona"/>
                <a:cs typeface="Petrona"/>
                <a:sym typeface="Petrona"/>
              </a:rPr>
              <a:t>Least Privilege</a:t>
            </a:r>
            <a:endParaRPr sz="1931">
              <a:solidFill>
                <a:schemeClr val="dk1"/>
              </a:solidFill>
              <a:latin typeface="Calibri"/>
              <a:ea typeface="Calibri"/>
              <a:cs typeface="Calibri"/>
              <a:sym typeface="Calibri"/>
            </a:endParaRPr>
          </a:p>
        </p:txBody>
      </p:sp>
      <p:sp>
        <p:nvSpPr>
          <p:cNvPr id="117" name="Google Shape;117;p6"/>
          <p:cNvSpPr/>
          <p:nvPr/>
        </p:nvSpPr>
        <p:spPr>
          <a:xfrm>
            <a:off x="6334839" y="5574506"/>
            <a:ext cx="3435787" cy="1195388"/>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272525"/>
              </a:buClr>
              <a:buSzPts val="1471"/>
              <a:buFont typeface="Inter"/>
              <a:buNone/>
            </a:pPr>
            <a:r>
              <a:rPr lang="en-US" sz="1471">
                <a:solidFill>
                  <a:srgbClr val="272525"/>
                </a:solidFill>
                <a:latin typeface="Inter"/>
                <a:ea typeface="Inter"/>
                <a:cs typeface="Inter"/>
                <a:sym typeface="Inter"/>
              </a:rPr>
              <a:t>Windows follows the principle of least privilege, granting users only the minimum permissions necessary to perform their tasks.</a:t>
            </a:r>
            <a:endParaRPr sz="1471">
              <a:solidFill>
                <a:schemeClr val="dk1"/>
              </a:solidFill>
              <a:latin typeface="Calibri"/>
              <a:ea typeface="Calibri"/>
              <a:cs typeface="Calibri"/>
              <a:sym typeface="Calibri"/>
            </a:endParaRPr>
          </a:p>
        </p:txBody>
      </p:sp>
      <p:sp>
        <p:nvSpPr>
          <p:cNvPr id="118" name="Google Shape;118;p6"/>
          <p:cNvSpPr/>
          <p:nvPr/>
        </p:nvSpPr>
        <p:spPr>
          <a:xfrm>
            <a:off x="10151864" y="4961453"/>
            <a:ext cx="3824645" cy="2002869"/>
          </a:xfrm>
          <a:prstGeom prst="roundRect">
            <a:avLst>
              <a:gd fmla="val 391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10346293" y="5155883"/>
            <a:ext cx="2452449" cy="306586"/>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272525"/>
              </a:buClr>
              <a:buSzPts val="1931"/>
              <a:buFont typeface="Petrona"/>
              <a:buNone/>
            </a:pPr>
            <a:r>
              <a:rPr b="1" lang="en-US" sz="1931">
                <a:solidFill>
                  <a:srgbClr val="272525"/>
                </a:solidFill>
                <a:latin typeface="Petrona"/>
                <a:ea typeface="Petrona"/>
                <a:cs typeface="Petrona"/>
                <a:sym typeface="Petrona"/>
              </a:rPr>
              <a:t>Granular Control</a:t>
            </a:r>
            <a:endParaRPr sz="1931">
              <a:solidFill>
                <a:schemeClr val="dk1"/>
              </a:solidFill>
              <a:latin typeface="Calibri"/>
              <a:ea typeface="Calibri"/>
              <a:cs typeface="Calibri"/>
              <a:sym typeface="Calibri"/>
            </a:endParaRPr>
          </a:p>
        </p:txBody>
      </p:sp>
      <p:sp>
        <p:nvSpPr>
          <p:cNvPr id="120" name="Google Shape;120;p6"/>
          <p:cNvSpPr/>
          <p:nvPr/>
        </p:nvSpPr>
        <p:spPr>
          <a:xfrm>
            <a:off x="10346293" y="5574506"/>
            <a:ext cx="3435787" cy="896541"/>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272525"/>
              </a:buClr>
              <a:buSzPts val="1471"/>
              <a:buFont typeface="Inter"/>
              <a:buNone/>
            </a:pPr>
            <a:r>
              <a:rPr lang="en-US" sz="1471">
                <a:solidFill>
                  <a:srgbClr val="272525"/>
                </a:solidFill>
                <a:latin typeface="Inter"/>
                <a:ea typeface="Inter"/>
                <a:cs typeface="Inter"/>
                <a:sym typeface="Inter"/>
              </a:rPr>
              <a:t>Windows offers granular control over user permissions through Group Policies and local security settings.</a:t>
            </a:r>
            <a:endParaRPr sz="1471">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preencoded.png" id="126" name="Google Shape;126;p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27" name="Google Shape;127;p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8" name="Google Shape;128;p7"/>
          <p:cNvPicPr preferRelativeResize="0"/>
          <p:nvPr/>
        </p:nvPicPr>
        <p:blipFill rotWithShape="1">
          <a:blip r:embed="rId4">
            <a:alphaModFix/>
          </a:blip>
          <a:srcRect b="0" l="0" r="0" t="0"/>
          <a:stretch/>
        </p:blipFill>
        <p:spPr>
          <a:xfrm>
            <a:off x="0" y="0"/>
            <a:ext cx="14630400" cy="2603778"/>
          </a:xfrm>
          <a:prstGeom prst="rect">
            <a:avLst/>
          </a:prstGeom>
          <a:noFill/>
          <a:ln>
            <a:noFill/>
          </a:ln>
        </p:spPr>
      </p:pic>
      <p:pic>
        <p:nvPicPr>
          <p:cNvPr descr="preencoded.png" id="129" name="Google Shape;129;p7"/>
          <p:cNvPicPr preferRelativeResize="0"/>
          <p:nvPr/>
        </p:nvPicPr>
        <p:blipFill rotWithShape="1">
          <a:blip r:embed="rId5">
            <a:alphaModFix/>
          </a:blip>
          <a:srcRect b="0" l="0" r="0" t="0"/>
          <a:stretch/>
        </p:blipFill>
        <p:spPr>
          <a:xfrm>
            <a:off x="5641419" y="260271"/>
            <a:ext cx="3347442" cy="2083237"/>
          </a:xfrm>
          <a:prstGeom prst="rect">
            <a:avLst/>
          </a:prstGeom>
          <a:noFill/>
          <a:ln>
            <a:noFill/>
          </a:ln>
        </p:spPr>
      </p:pic>
      <p:sp>
        <p:nvSpPr>
          <p:cNvPr id="130" name="Google Shape;130;p7"/>
          <p:cNvSpPr/>
          <p:nvPr/>
        </p:nvSpPr>
        <p:spPr>
          <a:xfrm>
            <a:off x="729020" y="3341727"/>
            <a:ext cx="8893254" cy="683538"/>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000000"/>
              </a:buClr>
              <a:buSzPts val="4306"/>
              <a:buFont typeface="Petrona"/>
              <a:buNone/>
            </a:pPr>
            <a:r>
              <a:rPr b="1" lang="en-US" sz="4306">
                <a:solidFill>
                  <a:srgbClr val="000000"/>
                </a:solidFill>
                <a:latin typeface="Petrona"/>
                <a:ea typeface="Petrona"/>
                <a:cs typeface="Petrona"/>
                <a:sym typeface="Petrona"/>
              </a:rPr>
              <a:t>Windows Encryption and BitLocker</a:t>
            </a:r>
            <a:endParaRPr sz="4306">
              <a:solidFill>
                <a:schemeClr val="dk1"/>
              </a:solidFill>
              <a:latin typeface="Calibri"/>
              <a:ea typeface="Calibri"/>
              <a:cs typeface="Calibri"/>
              <a:sym typeface="Calibri"/>
            </a:endParaRPr>
          </a:p>
        </p:txBody>
      </p:sp>
      <p:pic>
        <p:nvPicPr>
          <p:cNvPr descr="preencoded.png" id="131" name="Google Shape;131;p7"/>
          <p:cNvPicPr preferRelativeResize="0"/>
          <p:nvPr/>
        </p:nvPicPr>
        <p:blipFill rotWithShape="1">
          <a:blip r:embed="rId6">
            <a:alphaModFix/>
          </a:blip>
          <a:srcRect b="0" l="0" r="0" t="0"/>
          <a:stretch/>
        </p:blipFill>
        <p:spPr>
          <a:xfrm>
            <a:off x="729020" y="4337685"/>
            <a:ext cx="4390787" cy="833199"/>
          </a:xfrm>
          <a:prstGeom prst="rect">
            <a:avLst/>
          </a:prstGeom>
          <a:noFill/>
          <a:ln>
            <a:noFill/>
          </a:ln>
        </p:spPr>
      </p:pic>
      <p:sp>
        <p:nvSpPr>
          <p:cNvPr id="132" name="Google Shape;132;p7"/>
          <p:cNvSpPr/>
          <p:nvPr/>
        </p:nvSpPr>
        <p:spPr>
          <a:xfrm>
            <a:off x="937245" y="5483299"/>
            <a:ext cx="3974400" cy="3417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272525"/>
              </a:buClr>
              <a:buSzPts val="2153"/>
              <a:buFont typeface="Petrona"/>
              <a:buNone/>
            </a:pPr>
            <a:r>
              <a:rPr b="1" lang="en-US" sz="2153">
                <a:solidFill>
                  <a:srgbClr val="272525"/>
                </a:solidFill>
                <a:latin typeface="Petrona"/>
                <a:ea typeface="Petrona"/>
                <a:cs typeface="Petrona"/>
                <a:sym typeface="Petrona"/>
              </a:rPr>
              <a:t>Full Disk Encryption</a:t>
            </a:r>
            <a:endParaRPr sz="2153">
              <a:solidFill>
                <a:schemeClr val="dk1"/>
              </a:solidFill>
              <a:latin typeface="Calibri"/>
              <a:ea typeface="Calibri"/>
              <a:cs typeface="Calibri"/>
              <a:sym typeface="Calibri"/>
            </a:endParaRPr>
          </a:p>
        </p:txBody>
      </p:sp>
      <p:sp>
        <p:nvSpPr>
          <p:cNvPr id="133" name="Google Shape;133;p7"/>
          <p:cNvSpPr/>
          <p:nvPr/>
        </p:nvSpPr>
        <p:spPr>
          <a:xfrm>
            <a:off x="937260" y="5949910"/>
            <a:ext cx="3974306" cy="1000125"/>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272525"/>
              </a:buClr>
              <a:buSzPts val="1640"/>
              <a:buFont typeface="Inter"/>
              <a:buNone/>
            </a:pPr>
            <a:r>
              <a:rPr lang="en-US" sz="1640">
                <a:solidFill>
                  <a:srgbClr val="272525"/>
                </a:solidFill>
                <a:latin typeface="Inter"/>
                <a:ea typeface="Inter"/>
                <a:cs typeface="Inter"/>
                <a:sym typeface="Inter"/>
              </a:rPr>
              <a:t>BitLocker provides full disk encryption, protecting data on both internal and external storage devices.</a:t>
            </a:r>
            <a:endParaRPr sz="1640">
              <a:solidFill>
                <a:schemeClr val="dk1"/>
              </a:solidFill>
              <a:latin typeface="Calibri"/>
              <a:ea typeface="Calibri"/>
              <a:cs typeface="Calibri"/>
              <a:sym typeface="Calibri"/>
            </a:endParaRPr>
          </a:p>
        </p:txBody>
      </p:sp>
      <p:pic>
        <p:nvPicPr>
          <p:cNvPr descr="preencoded.png" id="134" name="Google Shape;134;p7"/>
          <p:cNvPicPr preferRelativeResize="0"/>
          <p:nvPr/>
        </p:nvPicPr>
        <p:blipFill rotWithShape="1">
          <a:blip r:embed="rId7">
            <a:alphaModFix/>
          </a:blip>
          <a:srcRect b="0" l="0" r="0" t="0"/>
          <a:stretch/>
        </p:blipFill>
        <p:spPr>
          <a:xfrm>
            <a:off x="5119807" y="4337685"/>
            <a:ext cx="4390787" cy="833199"/>
          </a:xfrm>
          <a:prstGeom prst="rect">
            <a:avLst/>
          </a:prstGeom>
          <a:noFill/>
          <a:ln>
            <a:noFill/>
          </a:ln>
        </p:spPr>
      </p:pic>
      <p:sp>
        <p:nvSpPr>
          <p:cNvPr id="135" name="Google Shape;135;p7"/>
          <p:cNvSpPr/>
          <p:nvPr/>
        </p:nvSpPr>
        <p:spPr>
          <a:xfrm>
            <a:off x="5328050" y="5483299"/>
            <a:ext cx="3974400" cy="3417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272525"/>
              </a:buClr>
              <a:buSzPts val="2153"/>
              <a:buFont typeface="Petrona"/>
              <a:buNone/>
            </a:pPr>
            <a:r>
              <a:rPr b="1" lang="en-US" sz="2153">
                <a:solidFill>
                  <a:srgbClr val="272525"/>
                </a:solidFill>
                <a:latin typeface="Petrona"/>
                <a:ea typeface="Petrona"/>
                <a:cs typeface="Petrona"/>
                <a:sym typeface="Petrona"/>
              </a:rPr>
              <a:t>Multi-Factor Authentication</a:t>
            </a:r>
            <a:endParaRPr sz="2153">
              <a:solidFill>
                <a:schemeClr val="dk1"/>
              </a:solidFill>
              <a:latin typeface="Calibri"/>
              <a:ea typeface="Calibri"/>
              <a:cs typeface="Calibri"/>
              <a:sym typeface="Calibri"/>
            </a:endParaRPr>
          </a:p>
        </p:txBody>
      </p:sp>
      <p:sp>
        <p:nvSpPr>
          <p:cNvPr id="136" name="Google Shape;136;p7"/>
          <p:cNvSpPr/>
          <p:nvPr/>
        </p:nvSpPr>
        <p:spPr>
          <a:xfrm>
            <a:off x="5328047" y="5949910"/>
            <a:ext cx="3974306" cy="13335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272525"/>
              </a:buClr>
              <a:buSzPts val="1640"/>
              <a:buFont typeface="Inter"/>
              <a:buNone/>
            </a:pPr>
            <a:r>
              <a:rPr lang="en-US" sz="1640">
                <a:solidFill>
                  <a:srgbClr val="272525"/>
                </a:solidFill>
                <a:latin typeface="Inter"/>
                <a:ea typeface="Inter"/>
                <a:cs typeface="Inter"/>
                <a:sym typeface="Inter"/>
              </a:rPr>
              <a:t>BitLocker supports various authentication methods, including passwords, PINs, and USB keys, to secure the encryption process.</a:t>
            </a:r>
            <a:endParaRPr sz="1640">
              <a:solidFill>
                <a:schemeClr val="dk1"/>
              </a:solidFill>
              <a:latin typeface="Calibri"/>
              <a:ea typeface="Calibri"/>
              <a:cs typeface="Calibri"/>
              <a:sym typeface="Calibri"/>
            </a:endParaRPr>
          </a:p>
        </p:txBody>
      </p:sp>
      <p:pic>
        <p:nvPicPr>
          <p:cNvPr descr="preencoded.png" id="137" name="Google Shape;137;p7"/>
          <p:cNvPicPr preferRelativeResize="0"/>
          <p:nvPr/>
        </p:nvPicPr>
        <p:blipFill rotWithShape="1">
          <a:blip r:embed="rId8">
            <a:alphaModFix/>
          </a:blip>
          <a:srcRect b="0" l="0" r="0" t="0"/>
          <a:stretch/>
        </p:blipFill>
        <p:spPr>
          <a:xfrm>
            <a:off x="9510593" y="4337685"/>
            <a:ext cx="4390787" cy="833199"/>
          </a:xfrm>
          <a:prstGeom prst="rect">
            <a:avLst/>
          </a:prstGeom>
          <a:noFill/>
          <a:ln>
            <a:noFill/>
          </a:ln>
        </p:spPr>
      </p:pic>
      <p:sp>
        <p:nvSpPr>
          <p:cNvPr id="138" name="Google Shape;138;p7"/>
          <p:cNvSpPr/>
          <p:nvPr/>
        </p:nvSpPr>
        <p:spPr>
          <a:xfrm>
            <a:off x="9718823" y="5483299"/>
            <a:ext cx="3835500" cy="3417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272525"/>
              </a:buClr>
              <a:buSzPts val="2153"/>
              <a:buFont typeface="Petrona"/>
              <a:buNone/>
            </a:pPr>
            <a:r>
              <a:rPr b="1" lang="en-US" sz="2153">
                <a:solidFill>
                  <a:srgbClr val="272525"/>
                </a:solidFill>
                <a:latin typeface="Petrona"/>
                <a:ea typeface="Petrona"/>
                <a:cs typeface="Petrona"/>
                <a:sym typeface="Petrona"/>
              </a:rPr>
              <a:t>Enterprise Management</a:t>
            </a:r>
            <a:endParaRPr sz="2153">
              <a:solidFill>
                <a:schemeClr val="dk1"/>
              </a:solidFill>
              <a:latin typeface="Calibri"/>
              <a:ea typeface="Calibri"/>
              <a:cs typeface="Calibri"/>
              <a:sym typeface="Calibri"/>
            </a:endParaRPr>
          </a:p>
        </p:txBody>
      </p:sp>
      <p:sp>
        <p:nvSpPr>
          <p:cNvPr id="139" name="Google Shape;139;p7"/>
          <p:cNvSpPr/>
          <p:nvPr/>
        </p:nvSpPr>
        <p:spPr>
          <a:xfrm>
            <a:off x="9718834" y="5949910"/>
            <a:ext cx="3974306" cy="13335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272525"/>
              </a:buClr>
              <a:buSzPts val="1640"/>
              <a:buFont typeface="Inter"/>
              <a:buNone/>
            </a:pPr>
            <a:r>
              <a:rPr lang="en-US" sz="1640">
                <a:solidFill>
                  <a:srgbClr val="272525"/>
                </a:solidFill>
                <a:latin typeface="Inter"/>
                <a:ea typeface="Inter"/>
                <a:cs typeface="Inter"/>
                <a:sym typeface="Inter"/>
              </a:rPr>
              <a:t>BitLocker can be centrally managed and enforced through Group Policies, ensuring consistent encryption policies across the organization.</a:t>
            </a:r>
            <a:endParaRPr sz="164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preencoded.png" id="145" name="Google Shape;145;p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46" name="Google Shape;146;p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7" name="Google Shape;147;p8"/>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148" name="Google Shape;148;p8"/>
          <p:cNvPicPr preferRelativeResize="0"/>
          <p:nvPr/>
        </p:nvPicPr>
        <p:blipFill rotWithShape="1">
          <a:blip r:embed="rId5">
            <a:alphaModFix/>
          </a:blip>
          <a:srcRect b="0" l="0" r="0" t="0"/>
          <a:stretch/>
        </p:blipFill>
        <p:spPr>
          <a:xfrm>
            <a:off x="248245" y="2567940"/>
            <a:ext cx="4989790" cy="3093720"/>
          </a:xfrm>
          <a:prstGeom prst="rect">
            <a:avLst/>
          </a:prstGeom>
          <a:noFill/>
          <a:ln>
            <a:noFill/>
          </a:ln>
        </p:spPr>
      </p:pic>
      <p:sp>
        <p:nvSpPr>
          <p:cNvPr id="149" name="Google Shape;149;p8"/>
          <p:cNvSpPr/>
          <p:nvPr/>
        </p:nvSpPr>
        <p:spPr>
          <a:xfrm>
            <a:off x="6181725" y="700564"/>
            <a:ext cx="7753350" cy="1303734"/>
          </a:xfrm>
          <a:prstGeom prst="rect">
            <a:avLst/>
          </a:prstGeom>
          <a:noFill/>
          <a:ln>
            <a:noFill/>
          </a:ln>
        </p:spPr>
        <p:txBody>
          <a:bodyPr anchorCtr="0" anchor="t" bIns="45700" lIns="91425" spcFirstLastPara="1" rIns="91425" wrap="square" tIns="45700">
            <a:noAutofit/>
          </a:bodyPr>
          <a:lstStyle/>
          <a:p>
            <a:pPr indent="0" lvl="0" marL="0" marR="0" rtl="0" algn="l">
              <a:lnSpc>
                <a:spcPct val="124981"/>
              </a:lnSpc>
              <a:spcBef>
                <a:spcPts val="0"/>
              </a:spcBef>
              <a:spcAft>
                <a:spcPts val="0"/>
              </a:spcAft>
              <a:buClr>
                <a:srgbClr val="000000"/>
              </a:buClr>
              <a:buSzPts val="4107"/>
              <a:buFont typeface="Petrona"/>
              <a:buNone/>
            </a:pPr>
            <a:r>
              <a:rPr b="1" lang="en-US" sz="4107">
                <a:solidFill>
                  <a:srgbClr val="000000"/>
                </a:solidFill>
                <a:latin typeface="Petrona"/>
                <a:ea typeface="Petrona"/>
                <a:cs typeface="Petrona"/>
                <a:sym typeface="Petrona"/>
              </a:rPr>
              <a:t>Windows Audit and Event Logging</a:t>
            </a:r>
            <a:endParaRPr sz="4107">
              <a:solidFill>
                <a:schemeClr val="dk1"/>
              </a:solidFill>
              <a:latin typeface="Calibri"/>
              <a:ea typeface="Calibri"/>
              <a:cs typeface="Calibri"/>
              <a:sym typeface="Calibri"/>
            </a:endParaRPr>
          </a:p>
        </p:txBody>
      </p:sp>
      <p:sp>
        <p:nvSpPr>
          <p:cNvPr id="150" name="Google Shape;150;p8"/>
          <p:cNvSpPr/>
          <p:nvPr/>
        </p:nvSpPr>
        <p:spPr>
          <a:xfrm>
            <a:off x="6181725" y="2302312"/>
            <a:ext cx="7753350" cy="5226606"/>
          </a:xfrm>
          <a:prstGeom prst="roundRect">
            <a:avLst>
              <a:gd fmla="val 1597"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6189345" y="2309932"/>
            <a:ext cx="7738110" cy="1843087"/>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6387941" y="2436733"/>
            <a:ext cx="3468053" cy="317897"/>
          </a:xfrm>
          <a:prstGeom prst="rect">
            <a:avLst/>
          </a:prstGeom>
          <a:noFill/>
          <a:ln>
            <a:noFill/>
          </a:ln>
        </p:spPr>
        <p:txBody>
          <a:bodyPr anchorCtr="0" anchor="t" bIns="45700" lIns="91425" spcFirstLastPara="1" rIns="91425" wrap="square" tIns="45700">
            <a:noAutofit/>
          </a:bodyPr>
          <a:lstStyle/>
          <a:p>
            <a:pPr indent="0" lvl="0" marL="0" marR="0" rtl="0" algn="l">
              <a:lnSpc>
                <a:spcPct val="160038"/>
              </a:lnSpc>
              <a:spcBef>
                <a:spcPts val="0"/>
              </a:spcBef>
              <a:spcAft>
                <a:spcPts val="0"/>
              </a:spcAft>
              <a:buClr>
                <a:srgbClr val="272525"/>
              </a:buClr>
              <a:buSzPts val="1564"/>
              <a:buFont typeface="Inter"/>
              <a:buNone/>
            </a:pPr>
            <a:r>
              <a:rPr lang="en-US" sz="1564">
                <a:solidFill>
                  <a:srgbClr val="272525"/>
                </a:solidFill>
                <a:latin typeface="Inter"/>
                <a:ea typeface="Inter"/>
                <a:cs typeface="Inter"/>
                <a:sym typeface="Inter"/>
              </a:rPr>
              <a:t>Security Auditing</a:t>
            </a:r>
            <a:endParaRPr sz="1564">
              <a:solidFill>
                <a:schemeClr val="dk1"/>
              </a:solidFill>
              <a:latin typeface="Calibri"/>
              <a:ea typeface="Calibri"/>
              <a:cs typeface="Calibri"/>
              <a:sym typeface="Calibri"/>
            </a:endParaRPr>
          </a:p>
        </p:txBody>
      </p:sp>
      <p:sp>
        <p:nvSpPr>
          <p:cNvPr id="153" name="Google Shape;153;p8"/>
          <p:cNvSpPr/>
          <p:nvPr/>
        </p:nvSpPr>
        <p:spPr>
          <a:xfrm>
            <a:off x="10260806" y="2436733"/>
            <a:ext cx="3468053" cy="1589484"/>
          </a:xfrm>
          <a:prstGeom prst="rect">
            <a:avLst/>
          </a:prstGeom>
          <a:noFill/>
          <a:ln>
            <a:noFill/>
          </a:ln>
        </p:spPr>
        <p:txBody>
          <a:bodyPr anchorCtr="0" anchor="t" bIns="45700" lIns="91425" spcFirstLastPara="1" rIns="91425" wrap="square" tIns="45700">
            <a:noAutofit/>
          </a:bodyPr>
          <a:lstStyle/>
          <a:p>
            <a:pPr indent="0" lvl="0" marL="0" marR="0" rtl="0" algn="l">
              <a:lnSpc>
                <a:spcPct val="160038"/>
              </a:lnSpc>
              <a:spcBef>
                <a:spcPts val="0"/>
              </a:spcBef>
              <a:spcAft>
                <a:spcPts val="0"/>
              </a:spcAft>
              <a:buClr>
                <a:srgbClr val="272525"/>
              </a:buClr>
              <a:buSzPts val="1564"/>
              <a:buFont typeface="Inter"/>
              <a:buNone/>
            </a:pPr>
            <a:r>
              <a:rPr lang="en-US" sz="1564">
                <a:solidFill>
                  <a:srgbClr val="272525"/>
                </a:solidFill>
                <a:latin typeface="Inter"/>
                <a:ea typeface="Inter"/>
                <a:cs typeface="Inter"/>
                <a:sym typeface="Inter"/>
              </a:rPr>
              <a:t>Windows logs security-related events, such as user logons, file access, and policy changes, to help identify and investigate security incidents.</a:t>
            </a:r>
            <a:endParaRPr sz="1564">
              <a:solidFill>
                <a:schemeClr val="dk1"/>
              </a:solidFill>
              <a:latin typeface="Calibri"/>
              <a:ea typeface="Calibri"/>
              <a:cs typeface="Calibri"/>
              <a:sym typeface="Calibri"/>
            </a:endParaRPr>
          </a:p>
        </p:txBody>
      </p:sp>
      <p:sp>
        <p:nvSpPr>
          <p:cNvPr id="154" name="Google Shape;154;p8"/>
          <p:cNvSpPr/>
          <p:nvPr/>
        </p:nvSpPr>
        <p:spPr>
          <a:xfrm>
            <a:off x="6189345" y="4153019"/>
            <a:ext cx="7738110" cy="152519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6387941" y="4279821"/>
            <a:ext cx="3468053" cy="317897"/>
          </a:xfrm>
          <a:prstGeom prst="rect">
            <a:avLst/>
          </a:prstGeom>
          <a:noFill/>
          <a:ln>
            <a:noFill/>
          </a:ln>
        </p:spPr>
        <p:txBody>
          <a:bodyPr anchorCtr="0" anchor="t" bIns="45700" lIns="91425" spcFirstLastPara="1" rIns="91425" wrap="square" tIns="45700">
            <a:noAutofit/>
          </a:bodyPr>
          <a:lstStyle/>
          <a:p>
            <a:pPr indent="0" lvl="0" marL="0" marR="0" rtl="0" algn="l">
              <a:lnSpc>
                <a:spcPct val="160038"/>
              </a:lnSpc>
              <a:spcBef>
                <a:spcPts val="0"/>
              </a:spcBef>
              <a:spcAft>
                <a:spcPts val="0"/>
              </a:spcAft>
              <a:buClr>
                <a:srgbClr val="272525"/>
              </a:buClr>
              <a:buSzPts val="1564"/>
              <a:buFont typeface="Inter"/>
              <a:buNone/>
            </a:pPr>
            <a:r>
              <a:rPr lang="en-US" sz="1564">
                <a:solidFill>
                  <a:srgbClr val="272525"/>
                </a:solidFill>
                <a:latin typeface="Inter"/>
                <a:ea typeface="Inter"/>
                <a:cs typeface="Inter"/>
                <a:sym typeface="Inter"/>
              </a:rPr>
              <a:t>Centralized Monitoring</a:t>
            </a:r>
            <a:endParaRPr sz="1564">
              <a:solidFill>
                <a:schemeClr val="dk1"/>
              </a:solidFill>
              <a:latin typeface="Calibri"/>
              <a:ea typeface="Calibri"/>
              <a:cs typeface="Calibri"/>
              <a:sym typeface="Calibri"/>
            </a:endParaRPr>
          </a:p>
        </p:txBody>
      </p:sp>
      <p:sp>
        <p:nvSpPr>
          <p:cNvPr id="156" name="Google Shape;156;p8"/>
          <p:cNvSpPr/>
          <p:nvPr/>
        </p:nvSpPr>
        <p:spPr>
          <a:xfrm>
            <a:off x="10260806" y="4279821"/>
            <a:ext cx="3468053" cy="1271588"/>
          </a:xfrm>
          <a:prstGeom prst="rect">
            <a:avLst/>
          </a:prstGeom>
          <a:noFill/>
          <a:ln>
            <a:noFill/>
          </a:ln>
        </p:spPr>
        <p:txBody>
          <a:bodyPr anchorCtr="0" anchor="t" bIns="45700" lIns="91425" spcFirstLastPara="1" rIns="91425" wrap="square" tIns="45700">
            <a:noAutofit/>
          </a:bodyPr>
          <a:lstStyle/>
          <a:p>
            <a:pPr indent="0" lvl="0" marL="0" marR="0" rtl="0" algn="l">
              <a:lnSpc>
                <a:spcPct val="160038"/>
              </a:lnSpc>
              <a:spcBef>
                <a:spcPts val="0"/>
              </a:spcBef>
              <a:spcAft>
                <a:spcPts val="0"/>
              </a:spcAft>
              <a:buClr>
                <a:srgbClr val="272525"/>
              </a:buClr>
              <a:buSzPts val="1564"/>
              <a:buFont typeface="Inter"/>
              <a:buNone/>
            </a:pPr>
            <a:r>
              <a:rPr lang="en-US" sz="1564">
                <a:solidFill>
                  <a:srgbClr val="272525"/>
                </a:solidFill>
                <a:latin typeface="Inter"/>
                <a:ea typeface="Inter"/>
                <a:cs typeface="Inter"/>
                <a:sym typeface="Inter"/>
              </a:rPr>
              <a:t>Windows Event Viewer provides a centralized interface to view and analyze logged security events across the system.</a:t>
            </a:r>
            <a:endParaRPr sz="1564">
              <a:solidFill>
                <a:schemeClr val="dk1"/>
              </a:solidFill>
              <a:latin typeface="Calibri"/>
              <a:ea typeface="Calibri"/>
              <a:cs typeface="Calibri"/>
              <a:sym typeface="Calibri"/>
            </a:endParaRPr>
          </a:p>
        </p:txBody>
      </p:sp>
      <p:sp>
        <p:nvSpPr>
          <p:cNvPr id="157" name="Google Shape;157;p8"/>
          <p:cNvSpPr/>
          <p:nvPr/>
        </p:nvSpPr>
        <p:spPr>
          <a:xfrm>
            <a:off x="6189345" y="5678210"/>
            <a:ext cx="7738110" cy="1843087"/>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6387941" y="5805011"/>
            <a:ext cx="3468053" cy="317897"/>
          </a:xfrm>
          <a:prstGeom prst="rect">
            <a:avLst/>
          </a:prstGeom>
          <a:noFill/>
          <a:ln>
            <a:noFill/>
          </a:ln>
        </p:spPr>
        <p:txBody>
          <a:bodyPr anchorCtr="0" anchor="t" bIns="45700" lIns="91425" spcFirstLastPara="1" rIns="91425" wrap="square" tIns="45700">
            <a:noAutofit/>
          </a:bodyPr>
          <a:lstStyle/>
          <a:p>
            <a:pPr indent="0" lvl="0" marL="0" marR="0" rtl="0" algn="l">
              <a:lnSpc>
                <a:spcPct val="160038"/>
              </a:lnSpc>
              <a:spcBef>
                <a:spcPts val="0"/>
              </a:spcBef>
              <a:spcAft>
                <a:spcPts val="0"/>
              </a:spcAft>
              <a:buClr>
                <a:srgbClr val="272525"/>
              </a:buClr>
              <a:buSzPts val="1564"/>
              <a:buFont typeface="Inter"/>
              <a:buNone/>
            </a:pPr>
            <a:r>
              <a:rPr lang="en-US" sz="1564">
                <a:solidFill>
                  <a:srgbClr val="272525"/>
                </a:solidFill>
                <a:latin typeface="Inter"/>
                <a:ea typeface="Inter"/>
                <a:cs typeface="Inter"/>
                <a:sym typeface="Inter"/>
              </a:rPr>
              <a:t>Advanced Filtering</a:t>
            </a:r>
            <a:endParaRPr sz="1564">
              <a:solidFill>
                <a:schemeClr val="dk1"/>
              </a:solidFill>
              <a:latin typeface="Calibri"/>
              <a:ea typeface="Calibri"/>
              <a:cs typeface="Calibri"/>
              <a:sym typeface="Calibri"/>
            </a:endParaRPr>
          </a:p>
        </p:txBody>
      </p:sp>
      <p:sp>
        <p:nvSpPr>
          <p:cNvPr id="159" name="Google Shape;159;p8"/>
          <p:cNvSpPr/>
          <p:nvPr/>
        </p:nvSpPr>
        <p:spPr>
          <a:xfrm>
            <a:off x="10260806" y="5805011"/>
            <a:ext cx="3468053" cy="1589484"/>
          </a:xfrm>
          <a:prstGeom prst="rect">
            <a:avLst/>
          </a:prstGeom>
          <a:noFill/>
          <a:ln>
            <a:noFill/>
          </a:ln>
        </p:spPr>
        <p:txBody>
          <a:bodyPr anchorCtr="0" anchor="t" bIns="45700" lIns="91425" spcFirstLastPara="1" rIns="91425" wrap="square" tIns="45700">
            <a:noAutofit/>
          </a:bodyPr>
          <a:lstStyle/>
          <a:p>
            <a:pPr indent="0" lvl="0" marL="0" marR="0" rtl="0" algn="l">
              <a:lnSpc>
                <a:spcPct val="160038"/>
              </a:lnSpc>
              <a:spcBef>
                <a:spcPts val="0"/>
              </a:spcBef>
              <a:spcAft>
                <a:spcPts val="0"/>
              </a:spcAft>
              <a:buClr>
                <a:srgbClr val="272525"/>
              </a:buClr>
              <a:buSzPts val="1564"/>
              <a:buFont typeface="Inter"/>
              <a:buNone/>
            </a:pPr>
            <a:r>
              <a:rPr lang="en-US" sz="1564">
                <a:solidFill>
                  <a:srgbClr val="272525"/>
                </a:solidFill>
                <a:latin typeface="Inter"/>
                <a:ea typeface="Inter"/>
                <a:cs typeface="Inter"/>
                <a:sym typeface="Inter"/>
              </a:rPr>
              <a:t>Windows supports advanced filtering and custom views to help security analysts quickly identify and respond to critical security events.</a:t>
            </a:r>
            <a:endParaRPr sz="1564">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preencoded.png" id="165" name="Google Shape;165;p9"/>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66" name="Google Shape;166;p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793801" y="2150400"/>
            <a:ext cx="13242000" cy="7725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4688"/>
              <a:buFont typeface="Petrona"/>
              <a:buNone/>
            </a:pPr>
            <a:r>
              <a:rPr b="1" lang="en-US" sz="4688">
                <a:solidFill>
                  <a:srgbClr val="000000"/>
                </a:solidFill>
                <a:latin typeface="Petrona"/>
                <a:ea typeface="Petrona"/>
                <a:cs typeface="Petrona"/>
                <a:sym typeface="Petrona"/>
              </a:rPr>
              <a:t>Windows Security Policies and Group Policies</a:t>
            </a:r>
            <a:endParaRPr sz="4688">
              <a:solidFill>
                <a:schemeClr val="dk1"/>
              </a:solidFill>
              <a:latin typeface="Calibri"/>
              <a:ea typeface="Calibri"/>
              <a:cs typeface="Calibri"/>
              <a:sym typeface="Calibri"/>
            </a:endParaRPr>
          </a:p>
        </p:txBody>
      </p:sp>
      <p:sp>
        <p:nvSpPr>
          <p:cNvPr id="168" name="Google Shape;168;p9"/>
          <p:cNvSpPr/>
          <p:nvPr/>
        </p:nvSpPr>
        <p:spPr>
          <a:xfrm>
            <a:off x="793801" y="3461625"/>
            <a:ext cx="3978000" cy="372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2344"/>
              <a:buFont typeface="Petrona"/>
              <a:buNone/>
            </a:pPr>
            <a:r>
              <a:rPr b="1" lang="en-US" sz="2344">
                <a:solidFill>
                  <a:srgbClr val="000000"/>
                </a:solidFill>
                <a:latin typeface="Petrona"/>
                <a:ea typeface="Petrona"/>
                <a:cs typeface="Petrona"/>
                <a:sym typeface="Petrona"/>
              </a:rPr>
              <a:t>Centralized Management</a:t>
            </a:r>
            <a:endParaRPr sz="2344">
              <a:solidFill>
                <a:schemeClr val="dk1"/>
              </a:solidFill>
              <a:latin typeface="Calibri"/>
              <a:ea typeface="Calibri"/>
              <a:cs typeface="Calibri"/>
              <a:sym typeface="Calibri"/>
            </a:endParaRPr>
          </a:p>
        </p:txBody>
      </p:sp>
      <p:sp>
        <p:nvSpPr>
          <p:cNvPr id="169" name="Google Shape;169;p9"/>
          <p:cNvSpPr/>
          <p:nvPr/>
        </p:nvSpPr>
        <p:spPr>
          <a:xfrm>
            <a:off x="793790" y="4060508"/>
            <a:ext cx="3978116" cy="1814513"/>
          </a:xfrm>
          <a:prstGeom prst="rect">
            <a:avLst/>
          </a:prstGeom>
          <a:noFill/>
          <a:ln>
            <a:noFill/>
          </a:ln>
        </p:spPr>
        <p:txBody>
          <a:bodyPr anchorCtr="0" anchor="t" bIns="45700" lIns="91425" spcFirstLastPara="1" rIns="91425" wrap="square" tIns="45700">
            <a:noAutofit/>
          </a:bodyPr>
          <a:lstStyle/>
          <a:p>
            <a:pPr indent="0" lvl="0" marL="0" marR="0" rtl="0" algn="l">
              <a:lnSpc>
                <a:spcPct val="160022"/>
              </a:lnSpc>
              <a:spcBef>
                <a:spcPts val="0"/>
              </a:spcBef>
              <a:spcAft>
                <a:spcPts val="0"/>
              </a:spcAft>
              <a:buClr>
                <a:srgbClr val="272525"/>
              </a:buClr>
              <a:buSzPts val="1786"/>
              <a:buFont typeface="Inter"/>
              <a:buNone/>
            </a:pPr>
            <a:r>
              <a:rPr lang="en-US" sz="1786">
                <a:solidFill>
                  <a:srgbClr val="272525"/>
                </a:solidFill>
                <a:latin typeface="Inter"/>
                <a:ea typeface="Inter"/>
                <a:cs typeface="Inter"/>
                <a:sym typeface="Inter"/>
              </a:rPr>
              <a:t>Group Policies enable IT administrators to centrally define and enforce security configurations across an organization's Windows systems.</a:t>
            </a:r>
            <a:endParaRPr sz="1786">
              <a:solidFill>
                <a:schemeClr val="dk1"/>
              </a:solidFill>
              <a:latin typeface="Calibri"/>
              <a:ea typeface="Calibri"/>
              <a:cs typeface="Calibri"/>
              <a:sym typeface="Calibri"/>
            </a:endParaRPr>
          </a:p>
        </p:txBody>
      </p:sp>
      <p:sp>
        <p:nvSpPr>
          <p:cNvPr id="170" name="Google Shape;170;p9"/>
          <p:cNvSpPr/>
          <p:nvPr/>
        </p:nvSpPr>
        <p:spPr>
          <a:xfrm>
            <a:off x="5332928" y="3461623"/>
            <a:ext cx="2977039" cy="37207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2344"/>
              <a:buFont typeface="Petrona"/>
              <a:buNone/>
            </a:pPr>
            <a:r>
              <a:rPr b="1" lang="en-US" sz="2344">
                <a:solidFill>
                  <a:srgbClr val="000000"/>
                </a:solidFill>
                <a:latin typeface="Petrona"/>
                <a:ea typeface="Petrona"/>
                <a:cs typeface="Petrona"/>
                <a:sym typeface="Petrona"/>
              </a:rPr>
              <a:t>Granular Control</a:t>
            </a:r>
            <a:endParaRPr sz="2344">
              <a:solidFill>
                <a:schemeClr val="dk1"/>
              </a:solidFill>
              <a:latin typeface="Calibri"/>
              <a:ea typeface="Calibri"/>
              <a:cs typeface="Calibri"/>
              <a:sym typeface="Calibri"/>
            </a:endParaRPr>
          </a:p>
        </p:txBody>
      </p:sp>
      <p:sp>
        <p:nvSpPr>
          <p:cNvPr id="171" name="Google Shape;171;p9"/>
          <p:cNvSpPr/>
          <p:nvPr/>
        </p:nvSpPr>
        <p:spPr>
          <a:xfrm>
            <a:off x="5332928" y="4060508"/>
            <a:ext cx="3978116" cy="1451610"/>
          </a:xfrm>
          <a:prstGeom prst="rect">
            <a:avLst/>
          </a:prstGeom>
          <a:noFill/>
          <a:ln>
            <a:noFill/>
          </a:ln>
        </p:spPr>
        <p:txBody>
          <a:bodyPr anchorCtr="0" anchor="t" bIns="45700" lIns="91425" spcFirstLastPara="1" rIns="91425" wrap="square" tIns="45700">
            <a:noAutofit/>
          </a:bodyPr>
          <a:lstStyle/>
          <a:p>
            <a:pPr indent="0" lvl="0" marL="0" marR="0" rtl="0" algn="l">
              <a:lnSpc>
                <a:spcPct val="160022"/>
              </a:lnSpc>
              <a:spcBef>
                <a:spcPts val="0"/>
              </a:spcBef>
              <a:spcAft>
                <a:spcPts val="0"/>
              </a:spcAft>
              <a:buClr>
                <a:srgbClr val="272525"/>
              </a:buClr>
              <a:buSzPts val="1786"/>
              <a:buFont typeface="Inter"/>
              <a:buNone/>
            </a:pPr>
            <a:r>
              <a:rPr lang="en-US" sz="1786">
                <a:solidFill>
                  <a:srgbClr val="272525"/>
                </a:solidFill>
                <a:latin typeface="Inter"/>
                <a:ea typeface="Inter"/>
                <a:cs typeface="Inter"/>
                <a:sym typeface="Inter"/>
              </a:rPr>
              <a:t>Group Policies offer granular control over various security settings, such as password policies, account lockout, and software restrictions.</a:t>
            </a:r>
            <a:endParaRPr sz="1786">
              <a:solidFill>
                <a:schemeClr val="dk1"/>
              </a:solidFill>
              <a:latin typeface="Calibri"/>
              <a:ea typeface="Calibri"/>
              <a:cs typeface="Calibri"/>
              <a:sym typeface="Calibri"/>
            </a:endParaRPr>
          </a:p>
        </p:txBody>
      </p:sp>
      <p:sp>
        <p:nvSpPr>
          <p:cNvPr id="172" name="Google Shape;172;p9"/>
          <p:cNvSpPr/>
          <p:nvPr/>
        </p:nvSpPr>
        <p:spPr>
          <a:xfrm>
            <a:off x="9872076" y="3461625"/>
            <a:ext cx="4273200" cy="372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2344"/>
              <a:buFont typeface="Petrona"/>
              <a:buNone/>
            </a:pPr>
            <a:r>
              <a:rPr b="1" lang="en-US" sz="2344">
                <a:solidFill>
                  <a:srgbClr val="000000"/>
                </a:solidFill>
                <a:latin typeface="Petrona"/>
                <a:ea typeface="Petrona"/>
                <a:cs typeface="Petrona"/>
                <a:sym typeface="Petrona"/>
              </a:rPr>
              <a:t>Inheritance and Delegation</a:t>
            </a:r>
            <a:endParaRPr sz="2344">
              <a:solidFill>
                <a:schemeClr val="dk1"/>
              </a:solidFill>
              <a:latin typeface="Calibri"/>
              <a:ea typeface="Calibri"/>
              <a:cs typeface="Calibri"/>
              <a:sym typeface="Calibri"/>
            </a:endParaRPr>
          </a:p>
        </p:txBody>
      </p:sp>
      <p:sp>
        <p:nvSpPr>
          <p:cNvPr id="173" name="Google Shape;173;p9"/>
          <p:cNvSpPr/>
          <p:nvPr/>
        </p:nvSpPr>
        <p:spPr>
          <a:xfrm>
            <a:off x="9872067" y="4060508"/>
            <a:ext cx="3978116" cy="1814513"/>
          </a:xfrm>
          <a:prstGeom prst="rect">
            <a:avLst/>
          </a:prstGeom>
          <a:noFill/>
          <a:ln>
            <a:noFill/>
          </a:ln>
        </p:spPr>
        <p:txBody>
          <a:bodyPr anchorCtr="0" anchor="t" bIns="45700" lIns="91425" spcFirstLastPara="1" rIns="91425" wrap="square" tIns="45700">
            <a:noAutofit/>
          </a:bodyPr>
          <a:lstStyle/>
          <a:p>
            <a:pPr indent="0" lvl="0" marL="0" marR="0" rtl="0" algn="l">
              <a:lnSpc>
                <a:spcPct val="160022"/>
              </a:lnSpc>
              <a:spcBef>
                <a:spcPts val="0"/>
              </a:spcBef>
              <a:spcAft>
                <a:spcPts val="0"/>
              </a:spcAft>
              <a:buClr>
                <a:srgbClr val="272525"/>
              </a:buClr>
              <a:buSzPts val="1786"/>
              <a:buFont typeface="Inter"/>
              <a:buNone/>
            </a:pPr>
            <a:r>
              <a:rPr lang="en-US" sz="1786">
                <a:solidFill>
                  <a:srgbClr val="272525"/>
                </a:solidFill>
                <a:latin typeface="Inter"/>
                <a:ea typeface="Inter"/>
                <a:cs typeface="Inter"/>
                <a:sym typeface="Inter"/>
              </a:rPr>
              <a:t>Group Policies support inheritance and delegation, allowing administrators to easily apply and manage security policies at different organizational levels.</a:t>
            </a:r>
            <a:endParaRPr sz="1786">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2024-08-20T03:47:19Z</dcterms:created>
  <dc:creator>PptxGenJS</dc:creator>
</cp:coreProperties>
</file>